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257" r:id="rId3"/>
    <p:sldId id="338" r:id="rId4"/>
    <p:sldId id="354" r:id="rId5"/>
    <p:sldId id="311" r:id="rId6"/>
    <p:sldId id="341" r:id="rId7"/>
    <p:sldId id="313" r:id="rId8"/>
    <p:sldId id="315" r:id="rId9"/>
    <p:sldId id="316" r:id="rId10"/>
    <p:sldId id="317" r:id="rId11"/>
    <p:sldId id="318" r:id="rId12"/>
    <p:sldId id="320" r:id="rId13"/>
    <p:sldId id="339" r:id="rId14"/>
    <p:sldId id="340" r:id="rId15"/>
    <p:sldId id="321" r:id="rId16"/>
    <p:sldId id="314" r:id="rId17"/>
    <p:sldId id="322" r:id="rId18"/>
    <p:sldId id="323" r:id="rId19"/>
    <p:sldId id="324" r:id="rId20"/>
    <p:sldId id="325" r:id="rId21"/>
    <p:sldId id="326" r:id="rId22"/>
    <p:sldId id="327" r:id="rId23"/>
    <p:sldId id="328" r:id="rId24"/>
    <p:sldId id="329" r:id="rId25"/>
    <p:sldId id="342" r:id="rId26"/>
    <p:sldId id="331" r:id="rId27"/>
    <p:sldId id="332" r:id="rId28"/>
    <p:sldId id="333" r:id="rId29"/>
    <p:sldId id="334" r:id="rId30"/>
    <p:sldId id="335" r:id="rId31"/>
    <p:sldId id="336" r:id="rId32"/>
    <p:sldId id="337" r:id="rId33"/>
    <p:sldId id="347" r:id="rId34"/>
    <p:sldId id="346" r:id="rId35"/>
    <p:sldId id="348" r:id="rId36"/>
    <p:sldId id="350" r:id="rId37"/>
    <p:sldId id="351" r:id="rId38"/>
    <p:sldId id="352" r:id="rId39"/>
    <p:sldId id="353" r:id="rId40"/>
    <p:sldId id="343" r:id="rId41"/>
    <p:sldId id="309" r:id="rId42"/>
    <p:sldId id="34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F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537"/>
    <p:restoredTop sz="59351"/>
  </p:normalViewPr>
  <p:slideViewPr>
    <p:cSldViewPr snapToGrid="0" snapToObjects="1">
      <p:cViewPr varScale="1">
        <p:scale>
          <a:sx n="89" d="100"/>
          <a:sy n="89" d="100"/>
        </p:scale>
        <p:origin x="151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13B26E-BC89-934C-A903-B42ACDE20689}" type="datetimeFigureOut">
              <a:rPr lang="en-US" smtClean="0"/>
              <a:t>11/16/20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B79B2C-9704-5248-95DC-834003CD586D}" type="slidenum">
              <a:rPr lang="en-US" smtClean="0"/>
              <a:t>‹#›</a:t>
            </a:fld>
            <a:endParaRPr lang="en-US"/>
          </a:p>
        </p:txBody>
      </p:sp>
    </p:spTree>
    <p:extLst>
      <p:ext uri="{BB962C8B-B14F-4D97-AF65-F5344CB8AC3E}">
        <p14:creationId xmlns:p14="http://schemas.microsoft.com/office/powerpoint/2010/main" val="4226881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1</a:t>
            </a:fld>
            <a:endParaRPr lang="en-US"/>
          </a:p>
        </p:txBody>
      </p:sp>
    </p:spTree>
    <p:extLst>
      <p:ext uri="{BB962C8B-B14F-4D97-AF65-F5344CB8AC3E}">
        <p14:creationId xmlns:p14="http://schemas.microsoft.com/office/powerpoint/2010/main" val="354962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We can however, alleviate all of those issues by writing our tests first.</a:t>
            </a:r>
          </a:p>
          <a:p>
            <a:endParaRPr lang="en-GB" sz="1200" dirty="0">
              <a:solidFill>
                <a:srgbClr val="000000"/>
              </a:solidFill>
            </a:endParaRPr>
          </a:p>
          <a:p>
            <a:r>
              <a:rPr lang="en-GB" sz="1200" dirty="0">
                <a:solidFill>
                  <a:srgbClr val="000000"/>
                </a:solidFill>
              </a:rPr>
              <a:t>We write a test to validate the new requirement. </a:t>
            </a:r>
          </a:p>
          <a:p>
            <a:r>
              <a:rPr lang="en-GB" sz="1200" dirty="0">
                <a:solidFill>
                  <a:srgbClr val="000000"/>
                </a:solidFill>
              </a:rPr>
              <a:t>We run the test and see it fail.</a:t>
            </a:r>
          </a:p>
          <a:p>
            <a:r>
              <a:rPr lang="en-GB" sz="1200" dirty="0">
                <a:solidFill>
                  <a:srgbClr val="000000"/>
                </a:solidFill>
              </a:rPr>
              <a:t>Then we implement the change in the production code and see the test pass.</a:t>
            </a:r>
          </a:p>
          <a:p>
            <a:endParaRPr lang="en-GB" sz="1200" dirty="0">
              <a:solidFill>
                <a:srgbClr val="000000"/>
              </a:solidFill>
            </a:endParaRPr>
          </a:p>
          <a:p>
            <a:r>
              <a:rPr lang="en-GB" sz="1200" dirty="0">
                <a:solidFill>
                  <a:srgbClr val="000000"/>
                </a:solidFill>
              </a:rPr>
              <a:t>This reduces the issue of False positives – because we have witnessed a change in the status of the test…it was failing and now it’s passing.</a:t>
            </a:r>
          </a:p>
          <a:p>
            <a:endParaRPr lang="en-GB" sz="1200" dirty="0">
              <a:solidFill>
                <a:srgbClr val="000000"/>
              </a:solidFill>
            </a:endParaRPr>
          </a:p>
          <a:p>
            <a:r>
              <a:rPr lang="en-GB" sz="1200" dirty="0">
                <a:solidFill>
                  <a:srgbClr val="000000"/>
                </a:solidFill>
              </a:rPr>
              <a:t>It’s also reduces the likelihood of us skipping or missing some test scenarios, because we don’t consider the job done until the production code is complete, AND we are doing this first!</a:t>
            </a:r>
          </a:p>
          <a:p>
            <a:endParaRPr lang="en-GB" sz="1200" dirty="0">
              <a:solidFill>
                <a:srgbClr val="000000"/>
              </a:solidFill>
            </a:endParaRPr>
          </a:p>
          <a:p>
            <a:r>
              <a:rPr lang="en-GB" sz="1200" dirty="0">
                <a:solidFill>
                  <a:srgbClr val="000000"/>
                </a:solidFill>
              </a:rPr>
              <a:t>And you should even improve the testability of the code you are creating:</a:t>
            </a:r>
          </a:p>
          <a:p>
            <a:r>
              <a:rPr lang="en-GB" sz="1200" dirty="0">
                <a:solidFill>
                  <a:srgbClr val="000000"/>
                </a:solidFill>
              </a:rPr>
              <a:t>Since we’ve fundamentally changed our definition of done to explicitly include passing tests, we will now be writing code that more testable…</a:t>
            </a:r>
          </a:p>
          <a:p>
            <a:r>
              <a:rPr lang="en-GB" sz="1200" dirty="0">
                <a:solidFill>
                  <a:srgbClr val="000000"/>
                </a:solidFill>
              </a:rPr>
              <a:t>Which should make testing easier….which will also make testing faster.</a:t>
            </a:r>
          </a:p>
          <a:p>
            <a:endParaRPr lang="en-GB" sz="1200" dirty="0">
              <a:solidFill>
                <a:srgbClr val="000000"/>
              </a:solidFill>
            </a:endParaRPr>
          </a:p>
          <a:p>
            <a:r>
              <a:rPr lang="en-GB" sz="1200" dirty="0">
                <a:solidFill>
                  <a:srgbClr val="000000"/>
                </a:solidFill>
              </a:rPr>
              <a:t>Again. We’ll come back to this point later to delve into HOW writing tests first improves the testability of your code.</a:t>
            </a:r>
          </a:p>
          <a:p>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10</a:t>
            </a:fld>
            <a:endParaRPr lang="en-US"/>
          </a:p>
        </p:txBody>
      </p:sp>
    </p:spTree>
    <p:extLst>
      <p:ext uri="{BB962C8B-B14F-4D97-AF65-F5344CB8AC3E}">
        <p14:creationId xmlns:p14="http://schemas.microsoft.com/office/powerpoint/2010/main" val="18903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Hopefully by now you’re little more sold on the idea of test first, rather than Test After.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Now we need to differentiate between Test First Development and Test DRIVEN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There is a reason why I keep repeating the full name: “Test Driven Development” rather than reducing it to it’s more commonly used three letter acronym.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That’s because it looses some of the meaning when you say TDD.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Test Driven Development means exactly that: Development DRIVEN by, and from, our tests.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The differences are quite subtle, and I suspect that a demonstration is in order, but let me try to explain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TDD Is not just about tests, its also a design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In test driven development, we use the process of creating our tests to design the API of the subject under test.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Or to put it another way, the design of the API of the thing we are testing, is actually a by-product of our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So during the test creation, we get to put ourselves in the shoes of a consumer of our API and say : “What do I want this method signature to look like? How do I want this function to behave?”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Our design, and our implementation, literally emerges from within our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This may seem a little backwards and unnatural to start with…but trust me, it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Time for a demo to drive home what I’m trying to say.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11</a:t>
            </a:fld>
            <a:endParaRPr lang="en-US"/>
          </a:p>
        </p:txBody>
      </p:sp>
    </p:spTree>
    <p:extLst>
      <p:ext uri="{BB962C8B-B14F-4D97-AF65-F5344CB8AC3E}">
        <p14:creationId xmlns:p14="http://schemas.microsoft.com/office/powerpoint/2010/main" val="2755317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I’m going to implement a BMI calculator to work out just how unhealthy I’ve got during lock-down.</a:t>
            </a:r>
          </a:p>
          <a:p>
            <a:endParaRPr lang="en-US" dirty="0"/>
          </a:p>
          <a:p>
            <a:r>
              <a:rPr lang="en-US" dirty="0"/>
              <a:t>This is a simple warm up example to kick us off, we’ll ramp up the complexity a bit later when you lot have a go.</a:t>
            </a:r>
          </a:p>
          <a:p>
            <a:endParaRPr lang="en-US" dirty="0"/>
          </a:p>
          <a:p>
            <a:r>
              <a:rPr lang="en-US" dirty="0"/>
              <a:t>So you can see that our BA has provided us with the formula we need to complete the job.</a:t>
            </a:r>
          </a:p>
          <a:p>
            <a:r>
              <a:rPr lang="en-US" dirty="0"/>
              <a:t>So we need to feed our height and weight into here and return the BMI to 2 decimal places.</a:t>
            </a:r>
          </a:p>
        </p:txBody>
      </p:sp>
      <p:sp>
        <p:nvSpPr>
          <p:cNvPr id="4" name="Slide Number Placeholder 3"/>
          <p:cNvSpPr>
            <a:spLocks noGrp="1"/>
          </p:cNvSpPr>
          <p:nvPr>
            <p:ph type="sldNum" sz="quarter" idx="5"/>
          </p:nvPr>
        </p:nvSpPr>
        <p:spPr/>
        <p:txBody>
          <a:bodyPr/>
          <a:lstStyle/>
          <a:p>
            <a:fld id="{23B79B2C-9704-5248-95DC-834003CD586D}" type="slidenum">
              <a:rPr lang="en-US" smtClean="0"/>
              <a:t>12</a:t>
            </a:fld>
            <a:endParaRPr lang="en-US"/>
          </a:p>
        </p:txBody>
      </p:sp>
    </p:spTree>
    <p:extLst>
      <p:ext uri="{BB962C8B-B14F-4D97-AF65-F5344CB8AC3E}">
        <p14:creationId xmlns:p14="http://schemas.microsoft.com/office/powerpoint/2010/main" val="2563406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everyone see the code on screen? </a:t>
            </a:r>
          </a:p>
          <a:p>
            <a:endParaRPr lang="en-US" dirty="0"/>
          </a:p>
          <a:p>
            <a:r>
              <a:rPr lang="en-US" dirty="0"/>
              <a:t>So I’m using PyCharm here, with the evaluation license. I’m enjoying the developer experience so far – a few little issues, but pretty good!</a:t>
            </a:r>
          </a:p>
          <a:p>
            <a:endParaRPr lang="en-US" dirty="0"/>
          </a:p>
          <a:p>
            <a:r>
              <a:rPr lang="en-US" dirty="0"/>
              <a:t>I’ve already created an empty project with an empty test file. And you can see the requirements listed there, along with some sample test case data.</a:t>
            </a:r>
          </a:p>
          <a:p>
            <a:endParaRPr lang="en-US" dirty="0"/>
          </a:p>
          <a:p>
            <a:r>
              <a:rPr lang="en-US" dirty="0"/>
              <a:t>So step 1: understand the problem…., I kind of understand what I need to do here….I need to take these 2 inputs and generate a numeric output representing the Body Mass Index and then round it </a:t>
            </a:r>
          </a:p>
          <a:p>
            <a:r>
              <a:rPr lang="en-US" dirty="0"/>
              <a:t>Ok</a:t>
            </a:r>
          </a:p>
          <a:p>
            <a:r>
              <a:rPr lang="en-US" dirty="0"/>
              <a:t>Step 2: Lets name our test…something nice and descriptive…</a:t>
            </a:r>
          </a:p>
          <a:p>
            <a:endParaRPr lang="en-US" dirty="0"/>
          </a:p>
          <a:p>
            <a:r>
              <a:rPr lang="en-GB" sz="1200" kern="1200" dirty="0">
                <a:solidFill>
                  <a:schemeClr val="tx1"/>
                </a:solidFill>
                <a:effectLst/>
                <a:latin typeface="+mn-lt"/>
                <a:ea typeface="+mn-ea"/>
                <a:cs typeface="+mn-cs"/>
              </a:rPr>
              <a:t>def </a:t>
            </a:r>
            <a:r>
              <a:rPr lang="en-GB" sz="1200" kern="1200" dirty="0" err="1">
                <a:solidFill>
                  <a:schemeClr val="tx1"/>
                </a:solidFill>
                <a:effectLst/>
                <a:latin typeface="+mn-lt"/>
                <a:ea typeface="+mn-ea"/>
                <a:cs typeface="+mn-cs"/>
              </a:rPr>
              <a:t>test_calculate_bmi</a:t>
            </a:r>
            <a:r>
              <a:rPr lang="en-GB" dirty="0"/>
              <a:t>():</a:t>
            </a:r>
            <a:endParaRPr lang="en-US" dirty="0"/>
          </a:p>
          <a:p>
            <a:endParaRPr lang="en-US" dirty="0"/>
          </a:p>
          <a:p>
            <a:r>
              <a:rPr lang="en-US" dirty="0"/>
              <a:t>Next</a:t>
            </a:r>
          </a:p>
          <a:p>
            <a:r>
              <a:rPr lang="en-US" dirty="0"/>
              <a:t>Step 3: Ok, I’m going to introduce a pattern called Arrange, Act, Assert. Some of you are probably already aware of this, so I’ll just take a few moments to ensure that everyone is on the same page.</a:t>
            </a:r>
          </a:p>
          <a:p>
            <a:r>
              <a:rPr lang="en-US" dirty="0"/>
              <a:t>	This basically defines a template for how we are going to layout each of our tests in our test suite – this will create consistency throughout, and reduce cognitive load when you come to read each other’s code, 		enabling you to cut through the noise quickly and understand what’s going on</a:t>
            </a:r>
          </a:p>
          <a:p>
            <a:r>
              <a:rPr lang="en-US" dirty="0"/>
              <a:t>	We already have a rough idea of the WHAT we are trying to do from the test name, but the HOW is defined from the body of the test.</a:t>
            </a:r>
          </a:p>
          <a:p>
            <a:r>
              <a:rPr lang="en-US" dirty="0"/>
              <a:t>	Arrange Act Assert, just helps speed up understanding the HOW</a:t>
            </a:r>
          </a:p>
          <a:p>
            <a:endParaRPr lang="en-US" dirty="0"/>
          </a:p>
          <a:p>
            <a:r>
              <a:rPr lang="en-US" dirty="0"/>
              <a:t>So starting in the bottom and working our way up</a:t>
            </a:r>
          </a:p>
          <a:p>
            <a:r>
              <a:rPr lang="en-US" dirty="0"/>
              <a:t>First we have the Assert.</a:t>
            </a:r>
          </a:p>
          <a:p>
            <a:r>
              <a:rPr lang="en-US" dirty="0"/>
              <a:t>This is where we validate that executing our test subject yielded the results we were expecting</a:t>
            </a:r>
          </a:p>
          <a:p>
            <a:endParaRPr lang="en-US" dirty="0"/>
          </a:p>
          <a:p>
            <a:r>
              <a:rPr lang="en-US" dirty="0"/>
              <a:t>The Act – this is the point where we execute the code we are trying to test….</a:t>
            </a:r>
          </a:p>
          <a:p>
            <a:endParaRPr lang="en-US" dirty="0"/>
          </a:p>
          <a:p>
            <a:r>
              <a:rPr lang="en-US" dirty="0"/>
              <a:t>And then at the top we have the Arrange stage, and this is where we create or setup all our prerequisites for executing the subject under test: creating instances, managing dependencies, things like that.</a:t>
            </a:r>
          </a:p>
          <a:p>
            <a:endParaRPr lang="en-US" dirty="0"/>
          </a:p>
          <a:p>
            <a:r>
              <a:rPr lang="en-US" dirty="0"/>
              <a:t>Ok. Step 4: I’m going to start designing the </a:t>
            </a:r>
            <a:r>
              <a:rPr lang="en-US" dirty="0" err="1"/>
              <a:t>Api</a:t>
            </a:r>
            <a:r>
              <a:rPr lang="en-US" dirty="0"/>
              <a:t> of the THING that will eventually perform this calculator for me.</a:t>
            </a:r>
          </a:p>
          <a:p>
            <a:r>
              <a:rPr lang="en-US" dirty="0"/>
              <a:t>I’m referring to it as THING now, because I don’t yet know what I’m going to call it.</a:t>
            </a:r>
          </a:p>
          <a:p>
            <a:endParaRPr lang="en-US" dirty="0"/>
          </a:p>
          <a:p>
            <a:r>
              <a:rPr lang="en-GB" dirty="0"/>
              <a:t>	</a:t>
            </a:r>
            <a:r>
              <a:rPr lang="en-GB" dirty="0" err="1"/>
              <a:t>actual_bmi</a:t>
            </a:r>
            <a:r>
              <a:rPr lang="en-GB" dirty="0"/>
              <a:t> = </a:t>
            </a:r>
            <a:r>
              <a:rPr lang="en-GB" dirty="0" err="1"/>
              <a:t>BodyMassIndex.calculate</a:t>
            </a:r>
            <a:r>
              <a:rPr lang="en-GB" dirty="0"/>
              <a:t>(</a:t>
            </a:r>
            <a:r>
              <a:rPr lang="en-GB" sz="1200" kern="1200" dirty="0">
                <a:solidFill>
                  <a:schemeClr val="tx1"/>
                </a:solidFill>
                <a:effectLst/>
                <a:latin typeface="+mn-lt"/>
                <a:ea typeface="+mn-ea"/>
                <a:cs typeface="+mn-cs"/>
              </a:rPr>
              <a:t>184, 74</a:t>
            </a:r>
            <a:r>
              <a:rPr lang="en-GB" dirty="0"/>
              <a:t>)</a:t>
            </a:r>
          </a:p>
          <a:p>
            <a:endParaRPr lang="en-GB" dirty="0"/>
          </a:p>
          <a:p>
            <a:r>
              <a:rPr lang="en-GB" dirty="0"/>
              <a:t>So here I have decided that I want to call a static method on a </a:t>
            </a:r>
            <a:r>
              <a:rPr lang="en-GB" dirty="0" err="1"/>
              <a:t>BodyMassIndex</a:t>
            </a:r>
            <a:r>
              <a:rPr lang="en-GB" dirty="0"/>
              <a:t> class, called calculate, and this is going to take 2 arguments, height in cm, and weight in kg, and its going to return a </a:t>
            </a:r>
            <a:r>
              <a:rPr lang="en-GB" dirty="0" err="1"/>
              <a:t>bmi</a:t>
            </a:r>
            <a:r>
              <a:rPr lang="en-GB" dirty="0"/>
              <a:t> value back to me.</a:t>
            </a:r>
          </a:p>
          <a:p>
            <a:endParaRPr lang="en-GB" dirty="0"/>
          </a:p>
          <a:p>
            <a:r>
              <a:rPr lang="en-GB" dirty="0"/>
              <a:t>I’ve obviously got a red squiggle here, because the code has no Idea what I’m talking about, because that class doesn’t exist yet.</a:t>
            </a:r>
          </a:p>
          <a:p>
            <a:endParaRPr lang="en-GB" dirty="0"/>
          </a:p>
          <a:p>
            <a:r>
              <a:rPr lang="en-GB" dirty="0"/>
              <a:t>So Next step is to make that squiggle go away, using as little effort as possible.</a:t>
            </a:r>
          </a:p>
          <a:p>
            <a:r>
              <a:rPr lang="en-GB" dirty="0"/>
              <a:t>So I’m going to use the tools in the IDE to generate that class for me.</a:t>
            </a:r>
          </a:p>
          <a:p>
            <a:r>
              <a:rPr lang="en-GB" dirty="0"/>
              <a:t>I’m not going to worry about it living in the same file as the tests right now, we can move that later.</a:t>
            </a:r>
          </a:p>
          <a:p>
            <a:endParaRPr lang="en-GB" dirty="0"/>
          </a:p>
          <a:p>
            <a:r>
              <a:rPr lang="en-GB" dirty="0"/>
              <a:t>So now the squiggle is gone I’m going to write my assert</a:t>
            </a:r>
          </a:p>
          <a:p>
            <a:endParaRPr lang="en-GB" dirty="0"/>
          </a:p>
          <a:p>
            <a:r>
              <a:rPr lang="en-GB" sz="1200" kern="1200" dirty="0">
                <a:solidFill>
                  <a:schemeClr val="tx1"/>
                </a:solidFill>
                <a:effectLst/>
                <a:latin typeface="+mn-lt"/>
                <a:ea typeface="+mn-ea"/>
                <a:cs typeface="+mn-cs"/>
              </a:rPr>
              <a:t>	assert </a:t>
            </a:r>
            <a:r>
              <a:rPr lang="en-GB" dirty="0" err="1"/>
              <a:t>actual_bmi</a:t>
            </a:r>
            <a:r>
              <a:rPr lang="en-GB" dirty="0"/>
              <a:t> == </a:t>
            </a:r>
            <a:r>
              <a:rPr lang="en-GB" sz="1200" kern="1200" dirty="0">
                <a:solidFill>
                  <a:schemeClr val="tx1"/>
                </a:solidFill>
                <a:effectLst/>
                <a:latin typeface="+mn-lt"/>
                <a:ea typeface="+mn-ea"/>
                <a:cs typeface="+mn-cs"/>
              </a:rPr>
              <a:t>21.86</a:t>
            </a:r>
          </a:p>
          <a:p>
            <a:endParaRPr lang="en-GB" sz="1200" kern="1200" dirty="0">
              <a:solidFill>
                <a:schemeClr val="tx1"/>
              </a:solidFill>
              <a:effectLst/>
              <a:latin typeface="+mn-lt"/>
              <a:ea typeface="+mn-ea"/>
              <a:cs typeface="+mn-cs"/>
            </a:endParaRPr>
          </a:p>
          <a:p>
            <a:r>
              <a:rPr lang="en-GB" dirty="0"/>
              <a:t>So now I’ve got no squiggles to worry about, but obviously nothing is going to work yet because that calculate doesn’t exist yet, </a:t>
            </a:r>
          </a:p>
          <a:p>
            <a:r>
              <a:rPr lang="en-GB" dirty="0"/>
              <a:t>So lets create that, again, with as little effort as possible….just enough to get the test running.</a:t>
            </a:r>
          </a:p>
          <a:p>
            <a:r>
              <a:rPr lang="en-GB" dirty="0"/>
              <a:t>Again, I’m going to use the EDI to generate as much code as possible for 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I’ve not figured out how to get the IDE this, so I’m going to manually change it to a @</a:t>
            </a:r>
            <a:r>
              <a:rPr lang="en-GB" dirty="0" err="1"/>
              <a:t>staticmethod</a:t>
            </a:r>
            <a:r>
              <a:rPr lang="en-GB" dirty="0"/>
              <a:t>, and get rid of that </a:t>
            </a:r>
            <a:r>
              <a:rPr lang="en-GB" dirty="0" err="1"/>
              <a:t>cls</a:t>
            </a:r>
            <a:r>
              <a:rPr lang="en-GB" dirty="0"/>
              <a:t> parameter ---</a:t>
            </a:r>
          </a:p>
          <a:p>
            <a:endParaRPr lang="en-GB" dirty="0"/>
          </a:p>
          <a:p>
            <a:r>
              <a:rPr lang="en-GB" dirty="0"/>
              <a:t>Lastly I’m return a zero so that the test fails.</a:t>
            </a:r>
          </a:p>
          <a:p>
            <a:endParaRPr lang="en-GB" dirty="0"/>
          </a:p>
          <a:p>
            <a:r>
              <a:rPr lang="en-GB" dirty="0"/>
              <a:t>So lets run our test.</a:t>
            </a:r>
          </a:p>
          <a:p>
            <a:endParaRPr lang="en-GB" dirty="0"/>
          </a:p>
          <a:p>
            <a:endParaRPr lang="en-GB" dirty="0"/>
          </a:p>
          <a:p>
            <a:r>
              <a:rPr lang="en-GB" dirty="0"/>
              <a:t>There we go, we can see that the test has failed, not with errors, but because the hard coded result of zero doesn’t match our expectations.</a:t>
            </a:r>
          </a:p>
          <a:p>
            <a:endParaRPr lang="en-GB" dirty="0"/>
          </a:p>
          <a:p>
            <a:endParaRPr lang="en-GB" dirty="0"/>
          </a:p>
          <a:p>
            <a:r>
              <a:rPr lang="en-GB" dirty="0"/>
              <a:t>Right – time to make the test pass then.</a:t>
            </a:r>
          </a:p>
          <a:p>
            <a:r>
              <a:rPr lang="en-GB" dirty="0"/>
              <a:t>So lets add just enough code to our formula to get this green</a:t>
            </a:r>
          </a:p>
          <a:p>
            <a:endParaRPr lang="en-GB" dirty="0"/>
          </a:p>
          <a:p>
            <a:r>
              <a:rPr lang="en-GB" dirty="0"/>
              <a:t>So our first param is height in cm, but we actually need to convert it to meters and then square it, </a:t>
            </a:r>
          </a:p>
          <a:p>
            <a:endParaRPr lang="en-GB" dirty="0"/>
          </a:p>
          <a:p>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height_in_metered_squared</a:t>
            </a:r>
            <a:r>
              <a:rPr lang="en-GB" sz="1200" kern="1200" dirty="0">
                <a:solidFill>
                  <a:schemeClr val="tx1"/>
                </a:solidFill>
                <a:effectLst/>
                <a:latin typeface="+mn-lt"/>
                <a:ea typeface="+mn-ea"/>
                <a:cs typeface="+mn-cs"/>
              </a:rPr>
              <a:t> </a:t>
            </a:r>
            <a:r>
              <a:rPr lang="en-GB" dirty="0"/>
              <a:t>= (param / </a:t>
            </a:r>
            <a:r>
              <a:rPr lang="en-GB" sz="1200" kern="1200" dirty="0">
                <a:solidFill>
                  <a:schemeClr val="tx1"/>
                </a:solidFill>
                <a:effectLst/>
                <a:latin typeface="+mn-lt"/>
                <a:ea typeface="+mn-ea"/>
                <a:cs typeface="+mn-cs"/>
              </a:rPr>
              <a:t>100</a:t>
            </a:r>
            <a:r>
              <a:rPr lang="en-GB" dirty="0"/>
              <a:t>) ** </a:t>
            </a:r>
            <a:r>
              <a:rPr lang="en-GB" sz="1200" kern="1200" dirty="0">
                <a:solidFill>
                  <a:schemeClr val="tx1"/>
                </a:solidFill>
                <a:effectLst/>
                <a:latin typeface="+mn-lt"/>
                <a:ea typeface="+mn-ea"/>
                <a:cs typeface="+mn-cs"/>
              </a:rPr>
              <a:t>2</a:t>
            </a:r>
            <a:endParaRPr lang="en-GB" dirty="0"/>
          </a:p>
          <a:p>
            <a:endParaRPr lang="en-GB" dirty="0"/>
          </a:p>
          <a:p>
            <a:r>
              <a:rPr lang="en-GB" dirty="0"/>
              <a:t>Then we need to divide param2, which is our weight, by the result of that previous calculation</a:t>
            </a:r>
          </a:p>
          <a:p>
            <a:endParaRPr lang="en-GB" dirty="0"/>
          </a:p>
          <a:p>
            <a:r>
              <a:rPr lang="en-GB" dirty="0"/>
              <a:t>	</a:t>
            </a:r>
            <a:r>
              <a:rPr lang="en-GB" dirty="0" err="1"/>
              <a:t>bmi</a:t>
            </a:r>
            <a:r>
              <a:rPr lang="en-GB" dirty="0"/>
              <a:t> = param1 / </a:t>
            </a:r>
            <a:r>
              <a:rPr lang="en-GB" dirty="0" err="1"/>
              <a:t>height_in_metered_squared</a:t>
            </a:r>
            <a:endParaRPr lang="en-GB" dirty="0"/>
          </a:p>
          <a:p>
            <a:endParaRPr lang="en-GB" dirty="0"/>
          </a:p>
          <a:p>
            <a:r>
              <a:rPr lang="en-GB" dirty="0"/>
              <a:t>And then we can just return </a:t>
            </a:r>
            <a:r>
              <a:rPr lang="en-GB" dirty="0" err="1"/>
              <a:t>bmi</a:t>
            </a:r>
            <a:endParaRPr lang="en-GB" dirty="0"/>
          </a:p>
          <a:p>
            <a:endParaRPr lang="en-GB" dirty="0"/>
          </a:p>
          <a:p>
            <a:r>
              <a:rPr lang="en-GB" dirty="0"/>
              <a:t>Lets see if our test is passing now.</a:t>
            </a:r>
          </a:p>
          <a:p>
            <a:endParaRPr lang="en-GB" dirty="0"/>
          </a:p>
          <a:p>
            <a:r>
              <a:rPr lang="en-GB" dirty="0"/>
              <a:t>Not quite….seems like we have a rounding issue.</a:t>
            </a:r>
          </a:p>
          <a:p>
            <a:endParaRPr lang="en-GB" dirty="0"/>
          </a:p>
          <a:p>
            <a:r>
              <a:rPr lang="en-GB" dirty="0"/>
              <a:t>Ok, well, seems wrong to truncate the results without giving the consumer any involvement in that decision, but we’ll round it to 2 decimal places for now….remember the requirements say 2 </a:t>
            </a:r>
            <a:r>
              <a:rPr lang="en-GB" dirty="0" err="1"/>
              <a:t>dp</a:t>
            </a:r>
            <a:r>
              <a:rPr lang="en-GB" dirty="0"/>
              <a:t>, and this may never actually change, so investing spending any time on making this API more flexible may be time down the drain….and We’ll need to maintain any extra code and all the extra tests indefinitely….this is like compound interest on a wasted investment, because we’ll also have to wait for those tests to execute every time we run our test suite ….</a:t>
            </a:r>
          </a:p>
          <a:p>
            <a:r>
              <a:rPr lang="en-GB" dirty="0"/>
              <a:t>So for now, lets just hard code that to 2 decimal places and not worry about it</a:t>
            </a:r>
          </a:p>
          <a:p>
            <a:endParaRPr lang="en-GB" dirty="0"/>
          </a:p>
          <a:p>
            <a:r>
              <a:rPr lang="en-GB" dirty="0"/>
              <a:t>	</a:t>
            </a:r>
            <a:r>
              <a:rPr lang="en-GB" sz="1200" kern="1200" dirty="0">
                <a:solidFill>
                  <a:schemeClr val="tx1"/>
                </a:solidFill>
                <a:effectLst/>
                <a:latin typeface="+mn-lt"/>
                <a:ea typeface="+mn-ea"/>
                <a:cs typeface="+mn-cs"/>
              </a:rPr>
              <a:t>return round</a:t>
            </a:r>
            <a:r>
              <a:rPr lang="en-GB" dirty="0"/>
              <a:t>(</a:t>
            </a:r>
            <a:r>
              <a:rPr lang="en-GB" dirty="0" err="1"/>
              <a:t>bmi</a:t>
            </a:r>
            <a:r>
              <a:rPr lang="en-GB" sz="1200" kern="1200" dirty="0">
                <a:solidFill>
                  <a:schemeClr val="tx1"/>
                </a:solidFill>
                <a:effectLst/>
                <a:latin typeface="+mn-lt"/>
                <a:ea typeface="+mn-ea"/>
                <a:cs typeface="+mn-cs"/>
              </a:rPr>
              <a:t>, 2</a:t>
            </a:r>
            <a:r>
              <a:rPr lang="en-GB" dirty="0"/>
              <a:t>)</a:t>
            </a:r>
          </a:p>
          <a:p>
            <a:endParaRPr lang="en-GB" dirty="0"/>
          </a:p>
          <a:p>
            <a:r>
              <a:rPr lang="en-GB" dirty="0"/>
              <a:t>And lets re-run that test….Ok, its passing. Cool.</a:t>
            </a:r>
          </a:p>
          <a:p>
            <a:endParaRPr lang="en-GB" dirty="0"/>
          </a:p>
          <a:p>
            <a:r>
              <a:rPr lang="en-GB" dirty="0"/>
              <a:t>Now lets start to tidy up with some refactoring….and If I break anything the test will let me know!</a:t>
            </a:r>
          </a:p>
          <a:p>
            <a:r>
              <a:rPr lang="en-GB" dirty="0"/>
              <a:t>Ok…first lets name those arguments to something useful.</a:t>
            </a:r>
          </a:p>
          <a:p>
            <a:r>
              <a:rPr lang="en-GB" dirty="0"/>
              <a:t>I’m going to use the built in refactoring shortcuts to help out  (Shirt F6 - rename)</a:t>
            </a:r>
          </a:p>
          <a:p>
            <a:r>
              <a:rPr lang="en-GB" dirty="0"/>
              <a:t>And you can see that’s updated not only the arguments in the method signatures, but also the usages below.</a:t>
            </a:r>
          </a:p>
          <a:p>
            <a:endParaRPr lang="en-GB" dirty="0"/>
          </a:p>
          <a:p>
            <a:r>
              <a:rPr lang="en-GB" dirty="0"/>
              <a:t>Quick Re-run to make sure its still working….again, I’m going to use the shortcuts in the EDI here for speed (Shift F10)</a:t>
            </a:r>
          </a:p>
          <a:p>
            <a:endParaRPr lang="en-GB" dirty="0"/>
          </a:p>
          <a:p>
            <a:r>
              <a:rPr lang="en-GB" dirty="0"/>
              <a:t>Cool, still green.</a:t>
            </a:r>
          </a:p>
          <a:p>
            <a:r>
              <a:rPr lang="en-GB" dirty="0"/>
              <a:t>Next – Lets give some meaning to those magic constants that are floating about in our tests….</a:t>
            </a:r>
          </a:p>
          <a:p>
            <a:r>
              <a:rPr lang="en-GB" dirty="0"/>
              <a:t>Again – using the shortcuts, so the IDE does the heavy lifting for me (ALT CMD V)</a:t>
            </a:r>
          </a:p>
          <a:p>
            <a:endParaRPr lang="en-GB" dirty="0"/>
          </a:p>
          <a:p>
            <a:r>
              <a:rPr lang="en-GB" dirty="0"/>
              <a:t>And let’s now move those constants to the arrange step.</a:t>
            </a:r>
          </a:p>
          <a:p>
            <a:endParaRPr lang="en-GB" dirty="0"/>
          </a:p>
          <a:p>
            <a:r>
              <a:rPr lang="en-GB" dirty="0"/>
              <a:t>Quick re-run (Shift F10)</a:t>
            </a:r>
          </a:p>
          <a:p>
            <a:r>
              <a:rPr lang="en-GB" dirty="0"/>
              <a:t>And I’m done!</a:t>
            </a:r>
          </a:p>
          <a:p>
            <a:endParaRPr lang="en-GB" dirty="0"/>
          </a:p>
          <a:p>
            <a:r>
              <a:rPr lang="en-GB" dirty="0"/>
              <a:t>But that’s only one test case, so lets increase our confidence with a few more…not because there are any boundaries that we need to cover, just because this is a calculation and we’d like to be sure that the first test wasn’t just a fluke. </a:t>
            </a:r>
          </a:p>
          <a:p>
            <a:r>
              <a:rPr lang="en-GB" dirty="0"/>
              <a:t>Now there is no need duplicating the body of this test just to vary the inputs and outputs. </a:t>
            </a:r>
          </a:p>
          <a:p>
            <a:r>
              <a:rPr lang="en-GB" dirty="0"/>
              <a:t>That’s unnecessary duplication and code we’ll need to maintain going forward, so instead, lets parameterise this test and execute it multiple times.</a:t>
            </a:r>
          </a:p>
          <a:p>
            <a:endParaRPr lang="en-GB" dirty="0"/>
          </a:p>
          <a:p>
            <a:r>
              <a:rPr lang="en-GB" dirty="0"/>
              <a:t>So I’ll decorate the test with the </a:t>
            </a:r>
            <a:r>
              <a:rPr lang="en-GB" sz="1200" kern="1200" dirty="0">
                <a:solidFill>
                  <a:schemeClr val="tx1"/>
                </a:solidFill>
                <a:effectLst/>
                <a:latin typeface="+mn-lt"/>
                <a:ea typeface="+mn-ea"/>
                <a:cs typeface="+mn-cs"/>
              </a:rPr>
              <a:t>parametrize attribute like so, supplying the arguments within a Tuple</a:t>
            </a:r>
            <a:endParaRPr lang="en-GB" dirty="0"/>
          </a:p>
          <a:p>
            <a:endParaRPr lang="en-GB" dirty="0"/>
          </a:p>
          <a:p>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pytest.mark.parametrize</a:t>
            </a:r>
            <a:r>
              <a:rPr lang="en-GB" dirty="0"/>
              <a:t>(</a:t>
            </a:r>
            <a:r>
              <a:rPr lang="en-GB" sz="1200" kern="1200" dirty="0">
                <a:solidFill>
                  <a:schemeClr val="tx1"/>
                </a:solidFill>
                <a:effectLst/>
                <a:latin typeface="+mn-lt"/>
                <a:ea typeface="+mn-ea"/>
                <a:cs typeface="+mn-cs"/>
              </a:rPr>
              <a:t>'height, weight , </a:t>
            </a:r>
            <a:r>
              <a:rPr lang="en-GB" sz="1200" kern="1200" dirty="0" err="1">
                <a:solidFill>
                  <a:schemeClr val="tx1"/>
                </a:solidFill>
                <a:effectLst/>
                <a:latin typeface="+mn-lt"/>
                <a:ea typeface="+mn-ea"/>
                <a:cs typeface="+mn-cs"/>
              </a:rPr>
              <a:t>expected_bmi</a:t>
            </a:r>
            <a:r>
              <a:rPr lang="en-GB" sz="1200" kern="1200" dirty="0">
                <a:solidFill>
                  <a:schemeClr val="tx1"/>
                </a:solidFill>
                <a:effectLst/>
                <a:latin typeface="+mn-lt"/>
                <a:ea typeface="+mn-ea"/>
                <a:cs typeface="+mn-cs"/>
              </a:rPr>
              <a:t>', </a:t>
            </a:r>
            <a:r>
              <a:rPr lang="en-GB" dirty="0"/>
              <a:t>[(</a:t>
            </a:r>
            <a:r>
              <a:rPr lang="en-GB" sz="1200" kern="1200" dirty="0">
                <a:solidFill>
                  <a:schemeClr val="tx1"/>
                </a:solidFill>
                <a:effectLst/>
                <a:latin typeface="+mn-lt"/>
                <a:ea typeface="+mn-ea"/>
                <a:cs typeface="+mn-cs"/>
              </a:rPr>
              <a:t>184, 74, 21.86</a:t>
            </a:r>
            <a:r>
              <a:rPr lang="en-GB" dirty="0"/>
              <a:t>)</a:t>
            </a:r>
            <a:r>
              <a:rPr lang="en-GB" sz="1200" kern="1200" dirty="0">
                <a:solidFill>
                  <a:schemeClr val="tx1"/>
                </a:solidFill>
                <a:effectLst/>
                <a:latin typeface="+mn-lt"/>
                <a:ea typeface="+mn-ea"/>
                <a:cs typeface="+mn-cs"/>
              </a:rPr>
              <a:t>, </a:t>
            </a:r>
            <a:r>
              <a:rPr lang="en-GB" dirty="0"/>
              <a:t>(</a:t>
            </a:r>
            <a:r>
              <a:rPr lang="en-GB" sz="1200" kern="1200" dirty="0">
                <a:solidFill>
                  <a:schemeClr val="tx1"/>
                </a:solidFill>
                <a:effectLst/>
                <a:latin typeface="+mn-lt"/>
                <a:ea typeface="+mn-ea"/>
                <a:cs typeface="+mn-cs"/>
              </a:rPr>
              <a:t>174, 84, 27.74</a:t>
            </a:r>
            <a:r>
              <a:rPr lang="en-GB" dirty="0"/>
              <a:t>)</a:t>
            </a:r>
            <a:r>
              <a:rPr lang="en-GB" sz="1200" kern="1200" dirty="0">
                <a:solidFill>
                  <a:schemeClr val="tx1"/>
                </a:solidFill>
                <a:effectLst/>
                <a:latin typeface="+mn-lt"/>
                <a:ea typeface="+mn-ea"/>
                <a:cs typeface="+mn-cs"/>
              </a:rPr>
              <a:t>, </a:t>
            </a:r>
            <a:r>
              <a:rPr lang="en-GB" dirty="0"/>
              <a:t>(</a:t>
            </a:r>
            <a:r>
              <a:rPr lang="en-GB" sz="1200" kern="1200" dirty="0">
                <a:solidFill>
                  <a:schemeClr val="tx1"/>
                </a:solidFill>
                <a:effectLst/>
                <a:latin typeface="+mn-lt"/>
                <a:ea typeface="+mn-ea"/>
                <a:cs typeface="+mn-cs"/>
              </a:rPr>
              <a:t>194, 64, 17.00</a:t>
            </a:r>
            <a:r>
              <a:rPr lang="en-GB" dirty="0"/>
              <a:t>)])</a:t>
            </a:r>
          </a:p>
          <a:p>
            <a:endParaRPr lang="en-GB" dirty="0"/>
          </a:p>
          <a:p>
            <a:r>
              <a:rPr lang="en-GB" dirty="0"/>
              <a:t>And then add some arguments to our test:</a:t>
            </a:r>
          </a:p>
          <a:p>
            <a:br>
              <a:rPr lang="en-GB" dirty="0"/>
            </a:br>
            <a:r>
              <a:rPr lang="en-GB" sz="1200" kern="1200" dirty="0">
                <a:solidFill>
                  <a:schemeClr val="tx1"/>
                </a:solidFill>
                <a:effectLst/>
                <a:latin typeface="+mn-lt"/>
                <a:ea typeface="+mn-ea"/>
                <a:cs typeface="+mn-cs"/>
              </a:rPr>
              <a:t>def </a:t>
            </a:r>
            <a:r>
              <a:rPr lang="en-GB" sz="1200" kern="1200" dirty="0" err="1">
                <a:solidFill>
                  <a:schemeClr val="tx1"/>
                </a:solidFill>
                <a:effectLst/>
                <a:latin typeface="+mn-lt"/>
                <a:ea typeface="+mn-ea"/>
                <a:cs typeface="+mn-cs"/>
              </a:rPr>
              <a:t>test_calculate_bmi</a:t>
            </a:r>
            <a:r>
              <a:rPr lang="en-GB" dirty="0"/>
              <a:t>(height</a:t>
            </a:r>
            <a:r>
              <a:rPr lang="en-GB" sz="1200" kern="1200" dirty="0">
                <a:solidFill>
                  <a:schemeClr val="tx1"/>
                </a:solidFill>
                <a:effectLst/>
                <a:latin typeface="+mn-lt"/>
                <a:ea typeface="+mn-ea"/>
                <a:cs typeface="+mn-cs"/>
              </a:rPr>
              <a:t>, </a:t>
            </a:r>
            <a:r>
              <a:rPr lang="en-GB" dirty="0"/>
              <a:t>weight</a:t>
            </a:r>
            <a:r>
              <a:rPr lang="en-GB" sz="1200" kern="1200" dirty="0">
                <a:solidFill>
                  <a:schemeClr val="tx1"/>
                </a:solidFill>
                <a:effectLst/>
                <a:latin typeface="+mn-lt"/>
                <a:ea typeface="+mn-ea"/>
                <a:cs typeface="+mn-cs"/>
              </a:rPr>
              <a:t>, </a:t>
            </a:r>
            <a:r>
              <a:rPr lang="en-GB" dirty="0" err="1"/>
              <a:t>expected_bmi</a:t>
            </a:r>
            <a:r>
              <a:rPr lang="en-GB" dirty="0"/>
              <a:t>):</a:t>
            </a:r>
          </a:p>
          <a:p>
            <a:endParaRPr lang="en-GB" dirty="0"/>
          </a:p>
          <a:p>
            <a:r>
              <a:rPr lang="en-GB" dirty="0"/>
              <a:t>They those arguments will get injected into our test from the test case data</a:t>
            </a:r>
          </a:p>
          <a:p>
            <a:r>
              <a:rPr lang="en-GB" dirty="0"/>
              <a:t>We we can now remove this ARRAGE section, as this is redundant.</a:t>
            </a:r>
          </a:p>
          <a:p>
            <a:r>
              <a:rPr lang="en-GB" dirty="0"/>
              <a:t>They we can update the assertion to test against the parameterised expectation.</a:t>
            </a:r>
          </a:p>
          <a:p>
            <a:r>
              <a:rPr lang="en-GB" dirty="0"/>
              <a:t>	</a:t>
            </a:r>
          </a:p>
          <a:p>
            <a:r>
              <a:rPr lang="en-GB" dirty="0"/>
              <a:t>	</a:t>
            </a:r>
            <a:r>
              <a:rPr lang="en-GB" sz="1200" kern="1200" dirty="0">
                <a:solidFill>
                  <a:schemeClr val="tx1"/>
                </a:solidFill>
                <a:effectLst/>
                <a:latin typeface="+mn-lt"/>
                <a:ea typeface="+mn-ea"/>
                <a:cs typeface="+mn-cs"/>
              </a:rPr>
              <a:t>assert </a:t>
            </a:r>
            <a:r>
              <a:rPr lang="en-GB" dirty="0" err="1"/>
              <a:t>actual_bmi</a:t>
            </a:r>
            <a:r>
              <a:rPr lang="en-GB" dirty="0"/>
              <a:t> == </a:t>
            </a:r>
            <a:r>
              <a:rPr lang="en-GB" dirty="0" err="1"/>
              <a:t>expected_bmi</a:t>
            </a:r>
            <a:endParaRPr lang="en-GB" dirty="0"/>
          </a:p>
          <a:p>
            <a:endParaRPr lang="en-GB" dirty="0"/>
          </a:p>
          <a:p>
            <a:r>
              <a:rPr lang="en-GB" dirty="0"/>
              <a:t>And if we re-run our tests now (SHIFT F10) you’ll see that this test is now run 3 times, and all three tests are green.</a:t>
            </a:r>
          </a:p>
          <a:p>
            <a:endParaRPr lang="en-GB" dirty="0"/>
          </a:p>
          <a:p>
            <a:r>
              <a:rPr lang="en-GB" dirty="0"/>
              <a:t>We are nearly done, but we still need to move the </a:t>
            </a:r>
            <a:r>
              <a:rPr lang="en-GB" dirty="0" err="1"/>
              <a:t>BodyMass</a:t>
            </a:r>
            <a:r>
              <a:rPr lang="en-GB" dirty="0"/>
              <a:t> class into its </a:t>
            </a:r>
          </a:p>
          <a:p>
            <a:r>
              <a:rPr lang="en-GB" dirty="0"/>
              <a:t>own file! And tidy up these test cases so that they are clearer.</a:t>
            </a:r>
          </a:p>
          <a:p>
            <a:endParaRPr lang="en-GB" dirty="0"/>
          </a:p>
          <a:p>
            <a:r>
              <a:rPr lang="en-GB" dirty="0"/>
              <a:t>Now the refactoring tools should allow me to move this class into it’s own file using F6, like so, but it looks like there is a bug, as it creates the file, but doesn’t move the code or add the required import statements as I would expect. So I need to do that manually – hopefully they will fix that</a:t>
            </a:r>
          </a:p>
          <a:p>
            <a:endParaRPr lang="en-GB" dirty="0"/>
          </a:p>
          <a:p>
            <a:r>
              <a:rPr lang="en-GB" dirty="0"/>
              <a:t>	</a:t>
            </a:r>
            <a:r>
              <a:rPr lang="en-GB" sz="1200" kern="1200" dirty="0">
                <a:solidFill>
                  <a:schemeClr val="tx1"/>
                </a:solidFill>
                <a:effectLst/>
                <a:latin typeface="+mn-lt"/>
                <a:ea typeface="+mn-ea"/>
                <a:cs typeface="+mn-cs"/>
              </a:rPr>
              <a:t>from </a:t>
            </a:r>
            <a:r>
              <a:rPr lang="en-GB" sz="1200" kern="1200" dirty="0" err="1">
                <a:solidFill>
                  <a:schemeClr val="tx1"/>
                </a:solidFill>
                <a:effectLst/>
                <a:latin typeface="+mn-lt"/>
                <a:ea typeface="+mn-ea"/>
                <a:cs typeface="+mn-cs"/>
              </a:rPr>
              <a:t>bmi</a:t>
            </a:r>
            <a:r>
              <a:rPr lang="en-GB" sz="1200" kern="1200" dirty="0">
                <a:solidFill>
                  <a:schemeClr val="tx1"/>
                </a:solidFill>
                <a:effectLst/>
                <a:latin typeface="+mn-lt"/>
                <a:ea typeface="+mn-ea"/>
                <a:cs typeface="+mn-cs"/>
              </a:rPr>
              <a:t> import </a:t>
            </a:r>
            <a:r>
              <a:rPr lang="en-GB" sz="1200" kern="1200" dirty="0" err="1">
                <a:solidFill>
                  <a:schemeClr val="tx1"/>
                </a:solidFill>
                <a:effectLst/>
                <a:latin typeface="+mn-lt"/>
                <a:ea typeface="+mn-ea"/>
                <a:cs typeface="+mn-cs"/>
              </a:rPr>
              <a:t>BodyMassIndex</a:t>
            </a:r>
            <a:endParaRPr lang="en-GB" dirty="0"/>
          </a:p>
          <a:p>
            <a:endParaRPr lang="en-GB" dirty="0"/>
          </a:p>
          <a:p>
            <a:r>
              <a:rPr lang="en-GB" dirty="0"/>
              <a:t>Then delete the comments, because they are just duplication.</a:t>
            </a:r>
          </a:p>
          <a:p>
            <a:r>
              <a:rPr lang="en-GB" dirty="0"/>
              <a:t>Re-Run the tests, and….Done!</a:t>
            </a:r>
          </a:p>
          <a:p>
            <a:r>
              <a:rPr lang="en-GB" dirty="0"/>
              <a:t>Time to commit to GIT!</a:t>
            </a:r>
          </a:p>
          <a:p>
            <a:endParaRPr lang="en-US" dirty="0"/>
          </a:p>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13</a:t>
            </a:fld>
            <a:endParaRPr lang="en-US"/>
          </a:p>
        </p:txBody>
      </p:sp>
    </p:spTree>
    <p:extLst>
      <p:ext uri="{BB962C8B-B14F-4D97-AF65-F5344CB8AC3E}">
        <p14:creationId xmlns:p14="http://schemas.microsoft.com/office/powerpoint/2010/main" val="2039352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Right, so that’s our first demo complete, and you may be thinking that it was overly simple, and didn’t really answer any of the questions you had…</a:t>
            </a:r>
          </a:p>
          <a:p>
            <a:r>
              <a:rPr lang="en-GB" sz="1200" dirty="0">
                <a:solidFill>
                  <a:srgbClr val="000000"/>
                </a:solidFill>
              </a:rPr>
              <a:t>That’s ok, we are going to work on more </a:t>
            </a:r>
            <a:r>
              <a:rPr lang="en-GB" sz="1200">
                <a:solidFill>
                  <a:srgbClr val="000000"/>
                </a:solidFill>
              </a:rPr>
              <a:t>complex examples shortly</a:t>
            </a:r>
            <a:endParaRPr lang="en-GB" sz="1200" dirty="0">
              <a:solidFill>
                <a:srgbClr val="000000"/>
              </a:solidFill>
            </a:endParaRPr>
          </a:p>
          <a:p>
            <a:r>
              <a:rPr lang="en-GB" sz="1200" dirty="0">
                <a:solidFill>
                  <a:srgbClr val="000000"/>
                </a:solidFill>
              </a:rPr>
              <a:t>I wanted to start off slow and build things up.</a:t>
            </a:r>
          </a:p>
          <a:p>
            <a:endParaRPr lang="en-GB" sz="1200" dirty="0">
              <a:solidFill>
                <a:srgbClr val="000000"/>
              </a:solidFill>
            </a:endParaRPr>
          </a:p>
          <a:p>
            <a:r>
              <a:rPr lang="en-GB" sz="1200" dirty="0">
                <a:solidFill>
                  <a:srgbClr val="000000"/>
                </a:solidFill>
              </a:rPr>
              <a:t>It needed to be simple, because I was potentially hitting you with a lot of different things all at once.</a:t>
            </a:r>
          </a:p>
        </p:txBody>
      </p:sp>
      <p:sp>
        <p:nvSpPr>
          <p:cNvPr id="4" name="Slide Number Placeholder 3"/>
          <p:cNvSpPr>
            <a:spLocks noGrp="1"/>
          </p:cNvSpPr>
          <p:nvPr>
            <p:ph type="sldNum" sz="quarter" idx="5"/>
          </p:nvPr>
        </p:nvSpPr>
        <p:spPr/>
        <p:txBody>
          <a:bodyPr/>
          <a:lstStyle/>
          <a:p>
            <a:fld id="{23B79B2C-9704-5248-95DC-834003CD586D}" type="slidenum">
              <a:rPr lang="en-US" smtClean="0"/>
              <a:t>14</a:t>
            </a:fld>
            <a:endParaRPr lang="en-US"/>
          </a:p>
        </p:txBody>
      </p:sp>
    </p:spTree>
    <p:extLst>
      <p:ext uri="{BB962C8B-B14F-4D97-AF65-F5344CB8AC3E}">
        <p14:creationId xmlns:p14="http://schemas.microsoft.com/office/powerpoint/2010/main" val="2567921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Let’s review what we’ve just seen, then we can delve into each one in detail:</a:t>
            </a:r>
          </a:p>
          <a:p>
            <a:endParaRPr lang="en-GB" sz="1200" dirty="0">
              <a:solidFill>
                <a:srgbClr val="000000"/>
              </a:solidFill>
            </a:endParaRPr>
          </a:p>
          <a:p>
            <a:pPr marL="171450" indent="-171450">
              <a:buFontTx/>
              <a:buChar char="-"/>
            </a:pPr>
            <a:r>
              <a:rPr lang="en-GB" sz="1200" dirty="0">
                <a:solidFill>
                  <a:srgbClr val="000000"/>
                </a:solidFill>
              </a:rPr>
              <a:t>Test Driven is not the same as Test first….</a:t>
            </a:r>
          </a:p>
          <a:p>
            <a:pPr marL="628650" lvl="1" indent="-171450">
              <a:buFontTx/>
              <a:buChar char="-"/>
            </a:pPr>
            <a:r>
              <a:rPr lang="en-GB" sz="1200" dirty="0">
                <a:solidFill>
                  <a:srgbClr val="000000"/>
                </a:solidFill>
              </a:rPr>
              <a:t>hopefully the demo was example enough to highlight what I was talking about before, but we’ll go through this again.</a:t>
            </a:r>
          </a:p>
          <a:p>
            <a:endParaRPr lang="en-GB" sz="1200" dirty="0">
              <a:solidFill>
                <a:srgbClr val="000000"/>
              </a:solidFill>
            </a:endParaRPr>
          </a:p>
          <a:p>
            <a:pPr marL="171450" indent="-171450">
              <a:buFontTx/>
              <a:buChar char="-"/>
            </a:pPr>
            <a:r>
              <a:rPr lang="en-GB" sz="1200" dirty="0">
                <a:solidFill>
                  <a:srgbClr val="000000"/>
                </a:solidFill>
              </a:rPr>
              <a:t>Arrange / Act / Assert </a:t>
            </a:r>
          </a:p>
          <a:p>
            <a:pPr marL="628650" lvl="1" indent="-171450">
              <a:buFontTx/>
              <a:buChar char="-"/>
            </a:pPr>
            <a:r>
              <a:rPr lang="en-GB" sz="1200" dirty="0">
                <a:solidFill>
                  <a:srgbClr val="000000"/>
                </a:solidFill>
              </a:rPr>
              <a:t>a pattern for organising your tests to create consistency and familiarity for the whole team, throughout your test suite…</a:t>
            </a:r>
          </a:p>
          <a:p>
            <a:pPr marL="628650" lvl="1" indent="-171450">
              <a:buFontTx/>
              <a:buChar char="-"/>
            </a:pPr>
            <a:r>
              <a:rPr lang="en-GB" sz="1200" dirty="0">
                <a:solidFill>
                  <a:srgbClr val="000000"/>
                </a:solidFill>
              </a:rPr>
              <a:t>I’m not going to delve into this in any more detail other than to say that I don’t expect you to write out those comments in each of your tests</a:t>
            </a:r>
          </a:p>
          <a:p>
            <a:pPr marL="628650" lvl="1" indent="-171450">
              <a:buFontTx/>
              <a:buChar char="-"/>
            </a:pPr>
            <a:r>
              <a:rPr lang="en-GB" sz="1200" dirty="0">
                <a:solidFill>
                  <a:srgbClr val="000000"/>
                </a:solidFill>
              </a:rPr>
              <a:t>they were really only there as markers to highlight what I was doing – I certainly don’t add these to my tests</a:t>
            </a:r>
          </a:p>
          <a:p>
            <a:pPr marL="628650" lvl="1" indent="-171450">
              <a:buFontTx/>
              <a:buChar char="-"/>
            </a:pPr>
            <a:r>
              <a:rPr lang="en-GB" sz="1200" dirty="0">
                <a:solidFill>
                  <a:srgbClr val="000000"/>
                </a:solidFill>
              </a:rPr>
              <a:t>Once you’ve done this a few times, you’ll naturally fall into this pattern</a:t>
            </a:r>
          </a:p>
          <a:p>
            <a:pPr marL="171450" indent="-171450">
              <a:buFontTx/>
              <a:buChar char="-"/>
            </a:pPr>
            <a:endParaRPr lang="en-GB" sz="1200" dirty="0">
              <a:solidFill>
                <a:srgbClr val="000000"/>
              </a:solidFill>
            </a:endParaRPr>
          </a:p>
          <a:p>
            <a:pPr marL="171450" indent="-171450">
              <a:buFontTx/>
              <a:buChar char="-"/>
            </a:pPr>
            <a:r>
              <a:rPr lang="en-GB" sz="1200" dirty="0">
                <a:solidFill>
                  <a:srgbClr val="000000"/>
                </a:solidFill>
              </a:rPr>
              <a:t>Red, Green, Refactor </a:t>
            </a:r>
          </a:p>
          <a:p>
            <a:pPr marL="628650" lvl="1" indent="-171450">
              <a:buFontTx/>
              <a:buChar char="-"/>
            </a:pPr>
            <a:r>
              <a:rPr lang="en-GB" sz="1200" dirty="0">
                <a:solidFill>
                  <a:srgbClr val="000000"/>
                </a:solidFill>
              </a:rPr>
              <a:t>I didn’t explicitly call this out during the demo, but it was something that I was consciously doing throughout, and it’s a pattern we’ll come back to throughout the workshop.</a:t>
            </a:r>
          </a:p>
          <a:p>
            <a:pPr marL="171450" indent="-171450">
              <a:buFontTx/>
              <a:buChar char="-"/>
            </a:pPr>
            <a:endParaRPr lang="en-GB" sz="1200" dirty="0">
              <a:solidFill>
                <a:srgbClr val="000000"/>
              </a:solidFill>
            </a:endParaRPr>
          </a:p>
          <a:p>
            <a:pPr marL="171450" indent="-171450">
              <a:buFontTx/>
              <a:buChar char="-"/>
            </a:pPr>
            <a:r>
              <a:rPr lang="en-GB" sz="1200" dirty="0">
                <a:solidFill>
                  <a:srgbClr val="000000"/>
                </a:solidFill>
              </a:rPr>
              <a:t>Developer Productivity Tools and the development experience during test driven development </a:t>
            </a:r>
          </a:p>
          <a:p>
            <a:pPr marL="628650" lvl="1" indent="-171450">
              <a:buFontTx/>
              <a:buChar char="-"/>
            </a:pPr>
            <a:r>
              <a:rPr lang="en-GB" sz="1200" dirty="0">
                <a:solidFill>
                  <a:srgbClr val="000000"/>
                </a:solidFill>
              </a:rPr>
              <a:t>I’m explicitly calling out things like the refactoring tools available in the IDE, developer shortcuts, hot keys, the test runner console – things that make you go faster and make things easier</a:t>
            </a:r>
          </a:p>
          <a:p>
            <a:pPr marL="171450" indent="-171450">
              <a:buFontTx/>
              <a:buChar char="-"/>
            </a:pPr>
            <a:endParaRPr lang="en-GB" sz="1200" dirty="0">
              <a:solidFill>
                <a:srgbClr val="000000"/>
              </a:solidFill>
            </a:endParaRPr>
          </a:p>
          <a:p>
            <a:pPr marL="171450" indent="-171450">
              <a:buFontTx/>
              <a:buChar char="-"/>
            </a:pPr>
            <a:r>
              <a:rPr lang="en-GB" sz="1200" dirty="0">
                <a:solidFill>
                  <a:srgbClr val="000000"/>
                </a:solidFill>
              </a:rPr>
              <a:t>Feedback loops</a:t>
            </a:r>
          </a:p>
          <a:p>
            <a:pPr marL="171450" indent="-171450">
              <a:buFontTx/>
              <a:buChar char="-"/>
            </a:pPr>
            <a:endParaRPr lang="en-GB" sz="1200" dirty="0">
              <a:solidFill>
                <a:srgbClr val="000000"/>
              </a:solidFill>
            </a:endParaRPr>
          </a:p>
          <a:p>
            <a:pPr marL="171450" indent="-171450">
              <a:buFontTx/>
              <a:buChar char="-"/>
            </a:pPr>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15</a:t>
            </a:fld>
            <a:endParaRPr lang="en-US"/>
          </a:p>
        </p:txBody>
      </p:sp>
    </p:spTree>
    <p:extLst>
      <p:ext uri="{BB962C8B-B14F-4D97-AF65-F5344CB8AC3E}">
        <p14:creationId xmlns:p14="http://schemas.microsoft.com/office/powerpoint/2010/main" val="2054906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I said earlier that tests are first class citizens, and that our production code is literally driven from the test.</a:t>
            </a:r>
          </a:p>
          <a:p>
            <a:r>
              <a:rPr lang="en-GB" sz="1200" dirty="0">
                <a:solidFill>
                  <a:srgbClr val="000000"/>
                </a:solidFill>
              </a:rPr>
              <a:t>Hopefully in the demo you saw this in action:</a:t>
            </a:r>
          </a:p>
          <a:p>
            <a:r>
              <a:rPr lang="en-GB" sz="1200" dirty="0">
                <a:solidFill>
                  <a:srgbClr val="000000"/>
                </a:solidFill>
              </a:rPr>
              <a:t>-  I created a test to execute a non existent method, of a non existent class</a:t>
            </a:r>
          </a:p>
          <a:p>
            <a:pPr marL="171450" indent="-171450">
              <a:buFontTx/>
              <a:buChar char="-"/>
            </a:pPr>
            <a:r>
              <a:rPr lang="en-GB" sz="1200" dirty="0">
                <a:solidFill>
                  <a:srgbClr val="000000"/>
                </a:solidFill>
              </a:rPr>
              <a:t>I then used the tools available in the IDE to generate the production code according to the API created within that test</a:t>
            </a:r>
          </a:p>
          <a:p>
            <a:pPr marL="171450" indent="-171450">
              <a:buFontTx/>
              <a:buChar char="-"/>
            </a:pPr>
            <a:endParaRPr lang="en-GB" sz="1200" dirty="0">
              <a:solidFill>
                <a:srgbClr val="000000"/>
              </a:solidFill>
            </a:endParaRPr>
          </a:p>
          <a:p>
            <a:pPr marL="0" indent="0">
              <a:buFontTx/>
              <a:buNone/>
            </a:pPr>
            <a:r>
              <a:rPr lang="en-GB" sz="1200" dirty="0">
                <a:solidFill>
                  <a:srgbClr val="000000"/>
                </a:solidFill>
              </a:rPr>
              <a:t>This obviously has the advantage of needing us to type less, so speeds the process up.</a:t>
            </a:r>
          </a:p>
          <a:p>
            <a:pPr marL="0" indent="0">
              <a:buFontTx/>
              <a:buNone/>
            </a:pPr>
            <a:r>
              <a:rPr lang="en-GB" sz="1200" dirty="0">
                <a:solidFill>
                  <a:srgbClr val="000000"/>
                </a:solidFill>
              </a:rPr>
              <a:t>But the real value, for me, is that the process allows you to flip roles, from that of a developer or producer, to that of a user or consumer.</a:t>
            </a:r>
          </a:p>
          <a:p>
            <a:pPr marL="0" indent="0">
              <a:buFontTx/>
              <a:buNone/>
            </a:pPr>
            <a:endParaRPr lang="en-GB" sz="1200" dirty="0">
              <a:solidFill>
                <a:srgbClr val="000000"/>
              </a:solidFill>
            </a:endParaRPr>
          </a:p>
          <a:p>
            <a:pPr marL="0" indent="0">
              <a:buFontTx/>
              <a:buNone/>
            </a:pPr>
            <a:r>
              <a:rPr lang="en-GB" sz="1200" dirty="0">
                <a:solidFill>
                  <a:srgbClr val="000000"/>
                </a:solidFill>
              </a:rPr>
              <a:t>This gives you a different perspective, And in doing so, you naturally make the code easier to use…. which also makes it easier to test.</a:t>
            </a:r>
          </a:p>
        </p:txBody>
      </p:sp>
      <p:sp>
        <p:nvSpPr>
          <p:cNvPr id="4" name="Slide Number Placeholder 3"/>
          <p:cNvSpPr>
            <a:spLocks noGrp="1"/>
          </p:cNvSpPr>
          <p:nvPr>
            <p:ph type="sldNum" sz="quarter" idx="5"/>
          </p:nvPr>
        </p:nvSpPr>
        <p:spPr/>
        <p:txBody>
          <a:bodyPr/>
          <a:lstStyle/>
          <a:p>
            <a:fld id="{23B79B2C-9704-5248-95DC-834003CD586D}" type="slidenum">
              <a:rPr lang="en-US" smtClean="0"/>
              <a:t>16</a:t>
            </a:fld>
            <a:endParaRPr lang="en-US"/>
          </a:p>
        </p:txBody>
      </p:sp>
    </p:spTree>
    <p:extLst>
      <p:ext uri="{BB962C8B-B14F-4D97-AF65-F5344CB8AC3E}">
        <p14:creationId xmlns:p14="http://schemas.microsoft.com/office/powerpoint/2010/main" val="785441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How does Test Driven Development make testing easier?</a:t>
            </a:r>
          </a:p>
          <a:p>
            <a:endParaRPr lang="en-GB" sz="1200" dirty="0">
              <a:solidFill>
                <a:srgbClr val="000000"/>
              </a:solidFill>
            </a:endParaRPr>
          </a:p>
          <a:p>
            <a:r>
              <a:rPr lang="en-GB" sz="1200" dirty="0">
                <a:solidFill>
                  <a:srgbClr val="000000"/>
                </a:solidFill>
              </a:rPr>
              <a:t>Well, because you are approaching design from the point of view of someone who is trying to test the software, you will deign software that is easy to test.</a:t>
            </a:r>
          </a:p>
          <a:p>
            <a:r>
              <a:rPr lang="en-GB" sz="1200" dirty="0">
                <a:solidFill>
                  <a:srgbClr val="000000"/>
                </a:solidFill>
              </a:rPr>
              <a:t>Rather than creating software solely to implement the requirements on a ticket, and then trying to test that implementation.</a:t>
            </a:r>
          </a:p>
          <a:p>
            <a:r>
              <a:rPr lang="en-GB" sz="1200" dirty="0">
                <a:solidFill>
                  <a:srgbClr val="000000"/>
                </a:solidFill>
              </a:rPr>
              <a:t>It’s all about dependencies…implicit dependencies vs explicit dependencies.</a:t>
            </a:r>
          </a:p>
          <a:p>
            <a:endParaRPr lang="en-GB" sz="1200" dirty="0">
              <a:solidFill>
                <a:srgbClr val="000000"/>
              </a:solidFill>
            </a:endParaRPr>
          </a:p>
          <a:p>
            <a:r>
              <a:rPr lang="en-GB" sz="1200" dirty="0">
                <a:solidFill>
                  <a:srgbClr val="000000"/>
                </a:solidFill>
              </a:rPr>
              <a:t>What do I mean by dependencies?</a:t>
            </a:r>
          </a:p>
          <a:p>
            <a:endParaRPr lang="en-GB" sz="1200" dirty="0">
              <a:solidFill>
                <a:srgbClr val="000000"/>
              </a:solidFill>
            </a:endParaRPr>
          </a:p>
          <a:p>
            <a:r>
              <a:rPr lang="en-GB" sz="1200" dirty="0">
                <a:solidFill>
                  <a:srgbClr val="000000"/>
                </a:solidFill>
              </a:rPr>
              <a:t>A dependency is anything your software needs in order to do its job.</a:t>
            </a:r>
          </a:p>
          <a:p>
            <a:r>
              <a:rPr lang="en-GB" sz="1200" dirty="0">
                <a:solidFill>
                  <a:srgbClr val="000000"/>
                </a:solidFill>
              </a:rPr>
              <a:t>This could be input arguments, as with the example we’ve just seen, or they could be something downstream such as a database or the file system, a remote web service, or something like the system clock.</a:t>
            </a:r>
          </a:p>
          <a:p>
            <a:endParaRPr lang="en-GB" sz="1200" dirty="0">
              <a:solidFill>
                <a:srgbClr val="000000"/>
              </a:solidFill>
            </a:endParaRPr>
          </a:p>
          <a:p>
            <a:r>
              <a:rPr lang="en-GB" sz="1200" dirty="0">
                <a:solidFill>
                  <a:srgbClr val="000000"/>
                </a:solidFill>
              </a:rPr>
              <a:t>How easy your software is to test basically comes down to how you manage those dependencies.</a:t>
            </a:r>
          </a:p>
          <a:p>
            <a:endParaRPr lang="en-GB" sz="1200" dirty="0">
              <a:solidFill>
                <a:srgbClr val="000000"/>
              </a:solidFill>
            </a:endParaRPr>
          </a:p>
          <a:p>
            <a:r>
              <a:rPr lang="en-GB" sz="1200" dirty="0">
                <a:solidFill>
                  <a:srgbClr val="000000"/>
                </a:solidFill>
              </a:rPr>
              <a:t>Let’s say for example that we want to build a class that calculates a persons age from their date of birth.</a:t>
            </a:r>
          </a:p>
          <a:p>
            <a:r>
              <a:rPr lang="en-GB" sz="1200" dirty="0">
                <a:solidFill>
                  <a:srgbClr val="000000"/>
                </a:solidFill>
              </a:rPr>
              <a:t>To do that, we are dependent on 2 things:</a:t>
            </a:r>
          </a:p>
          <a:p>
            <a:pPr marL="171450" indent="-171450">
              <a:buFontTx/>
              <a:buChar char="-"/>
            </a:pPr>
            <a:r>
              <a:rPr lang="en-GB" sz="1200" dirty="0">
                <a:solidFill>
                  <a:srgbClr val="000000"/>
                </a:solidFill>
              </a:rPr>
              <a:t>A date object representing a date of birth</a:t>
            </a:r>
          </a:p>
          <a:p>
            <a:pPr marL="171450" indent="-171450">
              <a:buFontTx/>
              <a:buChar char="-"/>
            </a:pPr>
            <a:r>
              <a:rPr lang="en-GB" sz="1200" dirty="0">
                <a:solidFill>
                  <a:srgbClr val="000000"/>
                </a:solidFill>
              </a:rPr>
              <a:t>And the current date</a:t>
            </a:r>
          </a:p>
          <a:p>
            <a:pPr marL="0" indent="0">
              <a:buFontTx/>
              <a:buNone/>
            </a:pPr>
            <a:endParaRPr lang="en-GB" sz="1200" dirty="0">
              <a:solidFill>
                <a:srgbClr val="000000"/>
              </a:solidFill>
            </a:endParaRPr>
          </a:p>
          <a:p>
            <a:pPr marL="0" indent="0">
              <a:buFontTx/>
              <a:buNone/>
            </a:pPr>
            <a:r>
              <a:rPr lang="en-GB" sz="1200" dirty="0">
                <a:solidFill>
                  <a:srgbClr val="000000"/>
                </a:solidFill>
              </a:rPr>
              <a:t>Now this isn’t a difficult calculation to work out – you’ve probably all already implemented it in your heads already</a:t>
            </a:r>
          </a:p>
          <a:p>
            <a:pPr marL="0" indent="0">
              <a:buFontTx/>
              <a:buNone/>
            </a:pPr>
            <a:endParaRPr lang="en-GB" sz="1200" dirty="0">
              <a:solidFill>
                <a:srgbClr val="000000"/>
              </a:solidFill>
            </a:endParaRPr>
          </a:p>
          <a:p>
            <a:pPr marL="171450" indent="-171450">
              <a:buFontTx/>
              <a:buChar char="-"/>
            </a:pPr>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17</a:t>
            </a:fld>
            <a:endParaRPr lang="en-US"/>
          </a:p>
        </p:txBody>
      </p:sp>
    </p:spTree>
    <p:extLst>
      <p:ext uri="{BB962C8B-B14F-4D97-AF65-F5344CB8AC3E}">
        <p14:creationId xmlns:p14="http://schemas.microsoft.com/office/powerpoint/2010/main" val="4198410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en-GB" sz="1200" dirty="0">
                <a:solidFill>
                  <a:srgbClr val="000000"/>
                </a:solidFill>
              </a:rPr>
              <a:t>If you had something like this in mind, then I’m afraid you are going to have a hard time testing it.</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Not because calling this code is hard, and not because getting the test to pass is hard, but because while your test may pass today, it’s not going to keep passing forever.</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Eventually that system clock you’ve taken a dependency on is going to tick over to a new year and your tests are going to start failing.</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Why?</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Well there are 2 reasons:</a:t>
            </a:r>
          </a:p>
          <a:p>
            <a:pPr marL="228600" indent="-228600" algn="l">
              <a:buFont typeface="+mj-lt"/>
              <a:buAutoNum type="arabicPeriod"/>
            </a:pPr>
            <a:r>
              <a:rPr lang="en-GB" sz="1200" dirty="0">
                <a:solidFill>
                  <a:srgbClr val="000000"/>
                </a:solidFill>
              </a:rPr>
              <a:t>Because your code has more than one responsibility…in that it needs to BOTH</a:t>
            </a:r>
          </a:p>
          <a:p>
            <a:pPr marL="685800" lvl="1" indent="-228600" algn="l">
              <a:buFont typeface="Arial" panose="020B0604020202020204" pitchFamily="34" charset="0"/>
              <a:buChar char="•"/>
            </a:pPr>
            <a:r>
              <a:rPr lang="en-GB" sz="1200" dirty="0">
                <a:solidFill>
                  <a:srgbClr val="000000"/>
                </a:solidFill>
              </a:rPr>
              <a:t>determine the current date</a:t>
            </a:r>
          </a:p>
          <a:p>
            <a:pPr marL="685800" lvl="1" indent="-228600" algn="l">
              <a:buFont typeface="Arial" panose="020B0604020202020204" pitchFamily="34" charset="0"/>
              <a:buChar char="•"/>
            </a:pPr>
            <a:r>
              <a:rPr lang="en-GB" sz="1200" dirty="0">
                <a:solidFill>
                  <a:srgbClr val="000000"/>
                </a:solidFill>
              </a:rPr>
              <a:t>AND use that date to calculate your age</a:t>
            </a:r>
          </a:p>
          <a:p>
            <a:pPr marL="228600" indent="-228600" algn="l">
              <a:buFont typeface="+mj-lt"/>
              <a:buAutoNum type="arabicPeriod"/>
            </a:pPr>
            <a:r>
              <a:rPr lang="en-GB" sz="1200" dirty="0">
                <a:solidFill>
                  <a:srgbClr val="000000"/>
                </a:solidFill>
              </a:rPr>
              <a:t>You have no control over your dependencies – in this scenario, the system clock</a:t>
            </a:r>
          </a:p>
          <a:p>
            <a:pPr marL="228600" indent="-228600" algn="l">
              <a:buFont typeface="+mj-lt"/>
              <a:buAutoNum type="arabicPeriod"/>
            </a:pPr>
            <a:endParaRPr lang="en-GB" sz="1200" dirty="0">
              <a:solidFill>
                <a:srgbClr val="000000"/>
              </a:solidFill>
            </a:endParaRPr>
          </a:p>
          <a:p>
            <a:pPr marL="0" indent="0" algn="l">
              <a:buFont typeface="+mj-lt"/>
              <a:buNone/>
            </a:pPr>
            <a:r>
              <a:rPr lang="en-GB" sz="1200" dirty="0">
                <a:solidFill>
                  <a:srgbClr val="000000"/>
                </a:solidFill>
              </a:rPr>
              <a:t>Luckily we can fix these issues and make our code easier to test</a:t>
            </a:r>
          </a:p>
          <a:p>
            <a:pPr marL="0" indent="0" algn="l">
              <a:buFont typeface="+mj-lt"/>
              <a:buNone/>
            </a:pPr>
            <a:endParaRPr lang="en-GB" sz="1200" dirty="0">
              <a:solidFill>
                <a:srgbClr val="000000"/>
              </a:solidFill>
            </a:endParaRPr>
          </a:p>
          <a:p>
            <a:pPr marL="0" indent="0" algn="l">
              <a:buFont typeface="+mj-lt"/>
              <a:buNone/>
            </a:pPr>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18</a:t>
            </a:fld>
            <a:endParaRPr lang="en-US"/>
          </a:p>
        </p:txBody>
      </p:sp>
    </p:spTree>
    <p:extLst>
      <p:ext uri="{BB962C8B-B14F-4D97-AF65-F5344CB8AC3E}">
        <p14:creationId xmlns:p14="http://schemas.microsoft.com/office/powerpoint/2010/main" val="1589983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en-GB" sz="1200" dirty="0">
                <a:solidFill>
                  <a:srgbClr val="000000"/>
                </a:solidFill>
              </a:rPr>
              <a:t>Yep, sorry, potentially another new term here for some of you.</a:t>
            </a:r>
          </a:p>
          <a:p>
            <a:pPr marL="0" indent="0" algn="l">
              <a:buFontTx/>
              <a:buNone/>
            </a:pPr>
            <a:r>
              <a:rPr lang="en-GB" sz="1200" dirty="0">
                <a:solidFill>
                  <a:srgbClr val="000000"/>
                </a:solidFill>
              </a:rPr>
              <a:t>The SOLID Principles. </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These are 5 design principles intended to make software more flexible and maintainable, but actually, they also make it much easier to test as well.</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Now I’m not going to go into each one in fine detail – I do think they are important, so well worth reading up on these, But I really only wanted to highlight them to make you all aware of their existence.</a:t>
            </a:r>
          </a:p>
          <a:p>
            <a:pPr marL="0" indent="0" algn="l">
              <a:buFontTx/>
              <a:buNone/>
            </a:pPr>
            <a:r>
              <a:rPr lang="en-GB" sz="1200" dirty="0">
                <a:solidFill>
                  <a:srgbClr val="000000"/>
                </a:solidFill>
              </a:rPr>
              <a:t>These could easily form the basis of their own workshop.</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The reason I mention them at all is because our current implementation of the age calculator breaks both the Single Responsibility and Dependency Inversion principles…so its these that we’ll discuss a little more.</a:t>
            </a:r>
          </a:p>
        </p:txBody>
      </p:sp>
      <p:sp>
        <p:nvSpPr>
          <p:cNvPr id="4" name="Slide Number Placeholder 3"/>
          <p:cNvSpPr>
            <a:spLocks noGrp="1"/>
          </p:cNvSpPr>
          <p:nvPr>
            <p:ph type="sldNum" sz="quarter" idx="5"/>
          </p:nvPr>
        </p:nvSpPr>
        <p:spPr/>
        <p:txBody>
          <a:bodyPr/>
          <a:lstStyle/>
          <a:p>
            <a:fld id="{23B79B2C-9704-5248-95DC-834003CD586D}" type="slidenum">
              <a:rPr lang="en-US" smtClean="0"/>
              <a:t>19</a:t>
            </a:fld>
            <a:endParaRPr lang="en-US"/>
          </a:p>
        </p:txBody>
      </p:sp>
    </p:spTree>
    <p:extLst>
      <p:ext uri="{BB962C8B-B14F-4D97-AF65-F5344CB8AC3E}">
        <p14:creationId xmlns:p14="http://schemas.microsoft.com/office/powerpoint/2010/main" val="2542557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So we are going to cover a number of things today, including;</a:t>
            </a:r>
          </a:p>
          <a:p>
            <a:endParaRPr lang="en-GB" sz="1200" dirty="0">
              <a:solidFill>
                <a:srgbClr val="000000"/>
              </a:solidFill>
            </a:endParaRPr>
          </a:p>
          <a:p>
            <a:pPr marL="171450" indent="-171450">
              <a:buFont typeface="Arial" panose="020B0604020202020204" pitchFamily="34" charset="0"/>
              <a:buChar char="•"/>
            </a:pPr>
            <a:r>
              <a:rPr lang="en-GB" sz="1200" dirty="0">
                <a:solidFill>
                  <a:srgbClr val="000000"/>
                </a:solidFill>
              </a:rPr>
              <a:t>How Test Driven Development is different to the both the Test After and Test First approaches</a:t>
            </a:r>
          </a:p>
          <a:p>
            <a:pPr marL="171450" indent="-171450">
              <a:buFont typeface="Arial" panose="020B0604020202020204" pitchFamily="34" charset="0"/>
              <a:buChar char="•"/>
            </a:pPr>
            <a:r>
              <a:rPr lang="en-GB" sz="1200" dirty="0">
                <a:solidFill>
                  <a:srgbClr val="000000"/>
                </a:solidFill>
              </a:rPr>
              <a:t>What benefits Test Driven Development brings,</a:t>
            </a:r>
          </a:p>
          <a:p>
            <a:pPr marL="171450" indent="-171450">
              <a:buFont typeface="Arial" panose="020B0604020202020204" pitchFamily="34" charset="0"/>
              <a:buChar char="•"/>
            </a:pPr>
            <a:r>
              <a:rPr lang="en-GB" sz="1200" dirty="0">
                <a:solidFill>
                  <a:srgbClr val="000000"/>
                </a:solidFill>
              </a:rPr>
              <a:t>I will work through some demos to show you how I write my code in a Test Driven way, so you can actually see this happening in real time.</a:t>
            </a:r>
          </a:p>
          <a:p>
            <a:pPr marL="171450" indent="-171450">
              <a:buFont typeface="Arial" panose="020B0604020202020204" pitchFamily="34" charset="0"/>
              <a:buChar char="•"/>
            </a:pPr>
            <a:r>
              <a:rPr lang="en-GB" sz="1200" dirty="0">
                <a:solidFill>
                  <a:srgbClr val="000000"/>
                </a:solidFill>
              </a:rPr>
              <a:t>We’ll also put what we’ve learnt into practice with a hand’s on exercise – So I will be looking for a volunteer to do some live coding later, but it’s a team effort, we won’t be leaving our driver out to dry.</a:t>
            </a:r>
          </a:p>
          <a:p>
            <a:pPr marL="171450" indent="-171450">
              <a:buFont typeface="Arial" panose="020B0604020202020204" pitchFamily="34" charset="0"/>
              <a:buChar char="•"/>
            </a:pPr>
            <a:endParaRPr lang="en-GB" sz="1200" dirty="0">
              <a:solidFill>
                <a:srgbClr val="000000"/>
              </a:solidFill>
            </a:endParaRPr>
          </a:p>
          <a:p>
            <a:pPr marL="0" indent="0">
              <a:buFont typeface="Arial" panose="020B0604020202020204" pitchFamily="34" charset="0"/>
              <a:buNone/>
            </a:pPr>
            <a:r>
              <a:rPr lang="en-GB" sz="1200" dirty="0">
                <a:solidFill>
                  <a:srgbClr val="000000"/>
                </a:solidFill>
              </a:rPr>
              <a:t>….</a:t>
            </a:r>
          </a:p>
          <a:p>
            <a:pPr marL="0" indent="0">
              <a:buFont typeface="Arial" panose="020B0604020202020204" pitchFamily="34" charset="0"/>
              <a:buNone/>
            </a:pPr>
            <a:r>
              <a:rPr lang="en-GB" sz="1200" dirty="0">
                <a:solidFill>
                  <a:srgbClr val="000000"/>
                </a:solidFill>
              </a:rPr>
              <a:t>I’m not expecting you all to be experts by the end of this session.</a:t>
            </a:r>
          </a:p>
          <a:p>
            <a:pPr marL="0" indent="0">
              <a:buFont typeface="Arial" panose="020B0604020202020204" pitchFamily="34" charset="0"/>
              <a:buNone/>
            </a:pPr>
            <a:r>
              <a:rPr lang="en-GB" sz="1200" dirty="0">
                <a:solidFill>
                  <a:srgbClr val="000000"/>
                </a:solidFill>
              </a:rPr>
              <a:t>I strongly believe that this is a skill that takes time time click, especially if you have been writing code for a long time without it.</a:t>
            </a:r>
          </a:p>
          <a:p>
            <a:pPr marL="0" indent="0">
              <a:buFont typeface="Arial" panose="020B0604020202020204" pitchFamily="34" charset="0"/>
              <a:buNone/>
            </a:pPr>
            <a:r>
              <a:rPr lang="en-GB" sz="1200" dirty="0">
                <a:solidFill>
                  <a:srgbClr val="000000"/>
                </a:solidFill>
              </a:rPr>
              <a:t>So I expect that it will take time for everyone to really feel at home with Test Driven Development.</a:t>
            </a:r>
          </a:p>
          <a:p>
            <a:pPr marL="0" indent="0">
              <a:buFont typeface="Arial" panose="020B0604020202020204" pitchFamily="34" charset="0"/>
              <a:buNone/>
            </a:pPr>
            <a:endParaRPr lang="en-GB" sz="1200" dirty="0">
              <a:solidFill>
                <a:srgbClr val="000000"/>
              </a:solidFill>
            </a:endParaRPr>
          </a:p>
          <a:p>
            <a:pPr marL="0" indent="0">
              <a:buFont typeface="Arial" panose="020B0604020202020204" pitchFamily="34" charset="0"/>
              <a:buNone/>
            </a:pPr>
            <a:r>
              <a:rPr lang="en-GB" sz="1200" dirty="0">
                <a:solidFill>
                  <a:srgbClr val="000000"/>
                </a:solidFill>
              </a:rPr>
              <a:t>It is a different way of working, and a different way of thinking, and therefore requires time for us to adapt….</a:t>
            </a:r>
          </a:p>
          <a:p>
            <a:pPr marL="0" indent="0">
              <a:buFont typeface="Arial" panose="020B0604020202020204" pitchFamily="34" charset="0"/>
              <a:buNone/>
            </a:pPr>
            <a:endParaRPr lang="en-GB" sz="1200" dirty="0">
              <a:solidFill>
                <a:srgbClr val="000000"/>
              </a:solidFill>
            </a:endParaRPr>
          </a:p>
          <a:p>
            <a:pPr marL="0" indent="0">
              <a:buFont typeface="Arial" panose="020B0604020202020204" pitchFamily="34" charset="0"/>
              <a:buNone/>
            </a:pPr>
            <a:r>
              <a:rPr lang="en-GB" sz="1200" dirty="0">
                <a:solidFill>
                  <a:srgbClr val="000000"/>
                </a:solidFill>
              </a:rPr>
              <a:t>We may be going over some old ground for those of you who have been doing this a bit longer. </a:t>
            </a:r>
          </a:p>
          <a:p>
            <a:pPr marL="0" indent="0">
              <a:buFont typeface="Arial" panose="020B0604020202020204" pitchFamily="34" charset="0"/>
              <a:buNone/>
            </a:pPr>
            <a:r>
              <a:rPr lang="en-GB" sz="1200" dirty="0">
                <a:solidFill>
                  <a:srgbClr val="000000"/>
                </a:solidFill>
              </a:rPr>
              <a:t>Please bear with me while I ensure everyone has the same foundation to work from.</a:t>
            </a:r>
          </a:p>
        </p:txBody>
      </p:sp>
      <p:sp>
        <p:nvSpPr>
          <p:cNvPr id="4" name="Slide Number Placeholder 3"/>
          <p:cNvSpPr>
            <a:spLocks noGrp="1"/>
          </p:cNvSpPr>
          <p:nvPr>
            <p:ph type="sldNum" sz="quarter" idx="5"/>
          </p:nvPr>
        </p:nvSpPr>
        <p:spPr/>
        <p:txBody>
          <a:bodyPr/>
          <a:lstStyle/>
          <a:p>
            <a:fld id="{23B79B2C-9704-5248-95DC-834003CD586D}" type="slidenum">
              <a:rPr lang="en-US" smtClean="0"/>
              <a:t>2</a:t>
            </a:fld>
            <a:endParaRPr lang="en-US"/>
          </a:p>
        </p:txBody>
      </p:sp>
    </p:spTree>
    <p:extLst>
      <p:ext uri="{BB962C8B-B14F-4D97-AF65-F5344CB8AC3E}">
        <p14:creationId xmlns:p14="http://schemas.microsoft.com/office/powerpoint/2010/main" val="1586012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en-GB" sz="1200" dirty="0">
                <a:solidFill>
                  <a:srgbClr val="000000"/>
                </a:solidFill>
              </a:rPr>
              <a:t>So, the Single Responsibility principle states that a class or object should have only one responsibility, or one reason to change.</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Now this doesn’t necessarily mean that our classes should all only ever have one method….</a:t>
            </a:r>
          </a:p>
          <a:p>
            <a:pPr marL="0" indent="0" algn="l">
              <a:buFontTx/>
              <a:buNone/>
            </a:pPr>
            <a:r>
              <a:rPr lang="en-GB" sz="1200" dirty="0">
                <a:solidFill>
                  <a:srgbClr val="000000"/>
                </a:solidFill>
              </a:rPr>
              <a:t>No, it simply means that the responsibilities of a given class or object should all be related.</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So an object that is responsible for Body Mass Index related tasks, for example, should not also be responsible for Age Calculation – these are two different responsibilities.</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And our current age calculator has 2 responsibilities.</a:t>
            </a:r>
          </a:p>
          <a:p>
            <a:pPr marL="0" indent="0" algn="l">
              <a:buFontTx/>
              <a:buNone/>
            </a:pPr>
            <a:r>
              <a:rPr lang="en-GB" sz="1200" dirty="0">
                <a:solidFill>
                  <a:srgbClr val="000000"/>
                </a:solidFill>
              </a:rPr>
              <a:t>Working out the current date is not it’s job, the age calculator has taken on the responsibility of someone else, and in doing so, made testing our calculator harder.</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So we need to move that responsibility out of the calculator.</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Now you may be thinking that we have already done this…the responsibility of working out the current date belongs to the datetime object.</a:t>
            </a:r>
          </a:p>
          <a:p>
            <a:pPr marL="0" indent="0" algn="l">
              <a:buFontTx/>
              <a:buNone/>
            </a:pPr>
            <a:r>
              <a:rPr lang="en-GB" sz="1200" dirty="0">
                <a:solidFill>
                  <a:srgbClr val="000000"/>
                </a:solidFill>
              </a:rPr>
              <a:t>And in a way you are correct.</a:t>
            </a:r>
          </a:p>
          <a:p>
            <a:pPr marL="0" indent="0" algn="l">
              <a:buFontTx/>
              <a:buNone/>
            </a:pPr>
            <a:r>
              <a:rPr lang="en-GB" sz="1200" dirty="0">
                <a:solidFill>
                  <a:srgbClr val="000000"/>
                </a:solidFill>
              </a:rPr>
              <a:t>But our Age calculator is still responsible for managing that dependency, and it’s this tight coupling that we need to break, as we’ll see shortly</a:t>
            </a:r>
          </a:p>
        </p:txBody>
      </p:sp>
      <p:sp>
        <p:nvSpPr>
          <p:cNvPr id="4" name="Slide Number Placeholder 3"/>
          <p:cNvSpPr>
            <a:spLocks noGrp="1"/>
          </p:cNvSpPr>
          <p:nvPr>
            <p:ph type="sldNum" sz="quarter" idx="5"/>
          </p:nvPr>
        </p:nvSpPr>
        <p:spPr/>
        <p:txBody>
          <a:bodyPr/>
          <a:lstStyle/>
          <a:p>
            <a:fld id="{23B79B2C-9704-5248-95DC-834003CD586D}" type="slidenum">
              <a:rPr lang="en-US" smtClean="0"/>
              <a:t>20</a:t>
            </a:fld>
            <a:endParaRPr lang="en-US"/>
          </a:p>
        </p:txBody>
      </p:sp>
    </p:spTree>
    <p:extLst>
      <p:ext uri="{BB962C8B-B14F-4D97-AF65-F5344CB8AC3E}">
        <p14:creationId xmlns:p14="http://schemas.microsoft.com/office/powerpoint/2010/main" val="2549787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en-GB" sz="1200" dirty="0">
                <a:solidFill>
                  <a:srgbClr val="000000"/>
                </a:solidFill>
              </a:rPr>
              <a:t>Now the Dependency Inversion principle basically says that instead of relying on concreate implementations of particular behaviours, you should instead depend on an abstraction which provides the required behaviour, but can actually be fulfilled by one or many different implementations.</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So to put this in more concrete terms….our age calculator currently breaks that principle because it takes a direct dependency on the datetime object to get the current date, rather than an abstraction…we can describe it as being tightly couple to the datetime object.</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To fix it, we need our calculator to take a dependency on SOMETHING which promises to provide us with the current date, just like the datetime object, but isn’t necessarily the datetime object.</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This is referred to this as loose coupling….we prefer objects that are loosely coupled, rather than tightly coupled, as they are easier to test.</a:t>
            </a:r>
          </a:p>
          <a:p>
            <a:pPr marL="0" indent="0" algn="l">
              <a:buFontTx/>
              <a:buNone/>
            </a:pPr>
            <a:endParaRPr lang="en-GB" sz="1200" dirty="0">
              <a:solidFill>
                <a:srgbClr val="000000"/>
              </a:solidFill>
            </a:endParaRPr>
          </a:p>
          <a:p>
            <a:pPr marL="0" indent="0" algn="l">
              <a:buFontTx/>
              <a:buNone/>
            </a:pPr>
            <a:endParaRPr lang="en-GB" sz="1200" dirty="0">
              <a:solidFill>
                <a:srgbClr val="000000"/>
              </a:solidFill>
            </a:endParaRPr>
          </a:p>
          <a:p>
            <a:pPr marL="0" indent="0" algn="l">
              <a:buFontTx/>
              <a:buNone/>
            </a:pPr>
            <a:r>
              <a:rPr lang="en-GB" sz="1200" dirty="0">
                <a:solidFill>
                  <a:srgbClr val="000000"/>
                </a:solidFill>
              </a:rPr>
              <a:t>Lets have look at some code that hopefully clears this up.</a:t>
            </a:r>
          </a:p>
        </p:txBody>
      </p:sp>
      <p:sp>
        <p:nvSpPr>
          <p:cNvPr id="4" name="Slide Number Placeholder 3"/>
          <p:cNvSpPr>
            <a:spLocks noGrp="1"/>
          </p:cNvSpPr>
          <p:nvPr>
            <p:ph type="sldNum" sz="quarter" idx="5"/>
          </p:nvPr>
        </p:nvSpPr>
        <p:spPr/>
        <p:txBody>
          <a:bodyPr/>
          <a:lstStyle/>
          <a:p>
            <a:fld id="{23B79B2C-9704-5248-95DC-834003CD586D}" type="slidenum">
              <a:rPr lang="en-US" smtClean="0"/>
              <a:t>21</a:t>
            </a:fld>
            <a:endParaRPr lang="en-US"/>
          </a:p>
        </p:txBody>
      </p:sp>
    </p:spTree>
    <p:extLst>
      <p:ext uri="{BB962C8B-B14F-4D97-AF65-F5344CB8AC3E}">
        <p14:creationId xmlns:p14="http://schemas.microsoft.com/office/powerpoint/2010/main" val="1847248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en-GB" sz="1200" dirty="0">
                <a:solidFill>
                  <a:srgbClr val="000000"/>
                </a:solidFill>
              </a:rPr>
              <a:t>So here we have 2 ways to solve our current problem (which is that our calculator is difficult to test, not that we are breaking 2 solid principles!)</a:t>
            </a:r>
          </a:p>
          <a:p>
            <a:pPr marL="0" indent="0" algn="l">
              <a:buFontTx/>
              <a:buNone/>
            </a:pPr>
            <a:r>
              <a:rPr lang="en-GB" sz="1200" dirty="0">
                <a:solidFill>
                  <a:srgbClr val="000000"/>
                </a:solidFill>
              </a:rPr>
              <a:t>Remember, we are not trying to use SOLID Principles in and of themselves, they just help us identify the smells… we are trying to use them as tools in order to solve problems.</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So our first refactored version of the age calculator (AgeCalc2) is now no longer a static method.</a:t>
            </a:r>
          </a:p>
          <a:p>
            <a:pPr marL="0" indent="0" algn="l">
              <a:buFontTx/>
              <a:buNone/>
            </a:pPr>
            <a:r>
              <a:rPr lang="en-GB" sz="1200" dirty="0">
                <a:solidFill>
                  <a:srgbClr val="000000"/>
                </a:solidFill>
              </a:rPr>
              <a:t>Now we need to create an instance of the the AgeCalc2 class.</a:t>
            </a:r>
          </a:p>
          <a:p>
            <a:pPr marL="0" indent="0" algn="l">
              <a:buFontTx/>
              <a:buNone/>
            </a:pPr>
            <a:r>
              <a:rPr lang="en-GB" sz="1200" dirty="0">
                <a:solidFill>
                  <a:srgbClr val="000000"/>
                </a:solidFill>
              </a:rPr>
              <a:t>And in order to create an instance of this class we need to provide it with an instance of a </a:t>
            </a:r>
            <a:r>
              <a:rPr lang="en-GB" sz="1200" dirty="0" err="1">
                <a:solidFill>
                  <a:srgbClr val="000000"/>
                </a:solidFill>
              </a:rPr>
              <a:t>datetime_provider</a:t>
            </a:r>
            <a:r>
              <a:rPr lang="en-GB" sz="1200" dirty="0">
                <a:solidFill>
                  <a:srgbClr val="000000"/>
                </a:solidFill>
              </a:rPr>
              <a:t>.</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Then when we execute the calculate function, we call a method on that </a:t>
            </a:r>
            <a:r>
              <a:rPr lang="en-GB" sz="1200" dirty="0" err="1">
                <a:solidFill>
                  <a:srgbClr val="000000"/>
                </a:solidFill>
              </a:rPr>
              <a:t>datetime_provider</a:t>
            </a:r>
            <a:r>
              <a:rPr lang="en-GB" sz="1200" dirty="0">
                <a:solidFill>
                  <a:srgbClr val="000000"/>
                </a:solidFill>
              </a:rPr>
              <a:t> abstraction, which returns us the current date.</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So we’ve moved the responsibility of working out the current date into a dependency, and crucially, we are moving the responsibility of creating and providing that dependency to somewhere else, to something higher up.</a:t>
            </a:r>
          </a:p>
          <a:p>
            <a:pPr marL="0" indent="0" algn="l">
              <a:buFontTx/>
              <a:buNone/>
            </a:pPr>
            <a:r>
              <a:rPr lang="en-GB" sz="1200" dirty="0">
                <a:solidFill>
                  <a:srgbClr val="000000"/>
                </a:solidFill>
              </a:rPr>
              <a:t>This code is now easy to test because we can instantiate our class using a instance of SOMETHING that implements our designed behaviour, while also being completely under our control….</a:t>
            </a:r>
          </a:p>
          <a:p>
            <a:pPr marL="0" indent="0" algn="l">
              <a:buFontTx/>
              <a:buNone/>
            </a:pPr>
            <a:r>
              <a:rPr lang="en-GB" sz="1200" dirty="0">
                <a:solidFill>
                  <a:srgbClr val="000000"/>
                </a:solidFill>
              </a:rPr>
              <a:t>We’ll see the test for that shortly.</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Our second refactored calculator (AgeCalc3) we take a slightly different approach.</a:t>
            </a:r>
          </a:p>
          <a:p>
            <a:pPr marL="0" indent="0" algn="l">
              <a:buFontTx/>
              <a:buNone/>
            </a:pPr>
            <a:r>
              <a:rPr lang="en-GB" sz="1200" dirty="0">
                <a:solidFill>
                  <a:srgbClr val="000000"/>
                </a:solidFill>
              </a:rPr>
              <a:t>This time the method remains static, so we are not providing any dependencies via our object constructor.</a:t>
            </a:r>
          </a:p>
          <a:p>
            <a:pPr marL="0" indent="0" algn="l">
              <a:buFontTx/>
              <a:buNone/>
            </a:pPr>
            <a:r>
              <a:rPr lang="en-GB" sz="1200" dirty="0">
                <a:solidFill>
                  <a:srgbClr val="000000"/>
                </a:solidFill>
              </a:rPr>
              <a:t>Instead we simply provide the current date as an argument to the function.</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Again, this moves the responsibility of working out the current date to somewhere else….The calculator doesn’t care where it comes from, only that it is available.</a:t>
            </a:r>
          </a:p>
          <a:p>
            <a:pPr marL="0" indent="0" algn="l">
              <a:buFontTx/>
              <a:buNone/>
            </a:pPr>
            <a:endParaRPr lang="en-GB" sz="1200" dirty="0">
              <a:solidFill>
                <a:srgbClr val="000000"/>
              </a:solidFill>
            </a:endParaRPr>
          </a:p>
          <a:p>
            <a:pPr marL="0" indent="0" algn="l">
              <a:buFontTx/>
              <a:buNone/>
            </a:pPr>
            <a:endParaRPr lang="en-GB" sz="1200" dirty="0">
              <a:solidFill>
                <a:srgbClr val="000000"/>
              </a:solidFill>
            </a:endParaRPr>
          </a:p>
          <a:p>
            <a:pPr marL="0" indent="0" algn="l">
              <a:buFontTx/>
              <a:buNone/>
            </a:pPr>
            <a:r>
              <a:rPr lang="en-GB" sz="1200" dirty="0">
                <a:solidFill>
                  <a:srgbClr val="000000"/>
                </a:solidFill>
              </a:rPr>
              <a:t>In both refactored versions of the calculator we have made our dependency on a datetime provider explicit, rather than implicit.</a:t>
            </a:r>
          </a:p>
          <a:p>
            <a:pPr marL="0" indent="0" algn="l">
              <a:buFontTx/>
              <a:buNone/>
            </a:pPr>
            <a:r>
              <a:rPr lang="en-GB" sz="1200" dirty="0">
                <a:solidFill>
                  <a:srgbClr val="000000"/>
                </a:solidFill>
              </a:rPr>
              <a:t>When the dependency was implicit, the consumer was not aware from the external API that a second date was required in order to calculate the age.</a:t>
            </a:r>
          </a:p>
          <a:p>
            <a:pPr marL="0" indent="0" algn="l">
              <a:buFontTx/>
              <a:buNone/>
            </a:pPr>
            <a:r>
              <a:rPr lang="en-GB" sz="1200" dirty="0">
                <a:solidFill>
                  <a:srgbClr val="000000"/>
                </a:solidFill>
              </a:rPr>
              <a:t>Neither our constructor nor the calculate method explicitly required the caller to provide these values. And this made it hard to test.</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By making this dependency explicit, and having it passed in on either the constructor or the method, it makes testing easier because we are then able to control that dependency.</a:t>
            </a:r>
          </a:p>
          <a:p>
            <a:pPr marL="0" indent="0" algn="l">
              <a:buFontTx/>
              <a:buNone/>
            </a:pPr>
            <a:r>
              <a:rPr lang="en-GB" sz="1200" dirty="0">
                <a:solidFill>
                  <a:srgbClr val="000000"/>
                </a:solidFill>
              </a:rPr>
              <a:t>And if we can control our dependencies, we can predict the flow of logic through a function and therefore predict the output.</a:t>
            </a:r>
          </a:p>
          <a:p>
            <a:pPr marL="0" indent="0" algn="l">
              <a:buFontTx/>
              <a:buNone/>
            </a:pPr>
            <a:r>
              <a:rPr lang="en-GB" sz="1200" dirty="0">
                <a:solidFill>
                  <a:srgbClr val="000000"/>
                </a:solidFill>
              </a:rPr>
              <a:t>We also make the test deterministic….which is something we definitely want with test automation.</a:t>
            </a:r>
          </a:p>
          <a:p>
            <a:pPr marL="0" indent="0" algn="l">
              <a:buFontTx/>
              <a:buNone/>
            </a:pPr>
            <a:r>
              <a:rPr lang="en-GB" sz="1200" dirty="0">
                <a:solidFill>
                  <a:srgbClr val="000000"/>
                </a:solidFill>
              </a:rPr>
              <a:t>Random failures should be whittled out.</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Ok, lets look at how we ended up testing each of these 2 implementations</a:t>
            </a:r>
          </a:p>
        </p:txBody>
      </p:sp>
      <p:sp>
        <p:nvSpPr>
          <p:cNvPr id="4" name="Slide Number Placeholder 3"/>
          <p:cNvSpPr>
            <a:spLocks noGrp="1"/>
          </p:cNvSpPr>
          <p:nvPr>
            <p:ph type="sldNum" sz="quarter" idx="5"/>
          </p:nvPr>
        </p:nvSpPr>
        <p:spPr/>
        <p:txBody>
          <a:bodyPr/>
          <a:lstStyle/>
          <a:p>
            <a:fld id="{23B79B2C-9704-5248-95DC-834003CD586D}" type="slidenum">
              <a:rPr lang="en-US" smtClean="0"/>
              <a:t>22</a:t>
            </a:fld>
            <a:endParaRPr lang="en-US"/>
          </a:p>
        </p:txBody>
      </p:sp>
    </p:spTree>
    <p:extLst>
      <p:ext uri="{BB962C8B-B14F-4D97-AF65-F5344CB8AC3E}">
        <p14:creationId xmlns:p14="http://schemas.microsoft.com/office/powerpoint/2010/main" val="325458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en-GB" sz="1200" dirty="0">
                <a:solidFill>
                  <a:srgbClr val="000000"/>
                </a:solidFill>
              </a:rPr>
              <a:t>Here we have one test per implementation of our age calculators:</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I first instantiates an instance of our age calculator, supplying an instance of a </a:t>
            </a:r>
            <a:r>
              <a:rPr lang="en-GB" sz="1200" dirty="0" err="1">
                <a:solidFill>
                  <a:srgbClr val="000000"/>
                </a:solidFill>
              </a:rPr>
              <a:t>FakeDateProvider</a:t>
            </a:r>
            <a:r>
              <a:rPr lang="en-GB" sz="1200" dirty="0">
                <a:solidFill>
                  <a:srgbClr val="000000"/>
                </a:solidFill>
              </a:rPr>
              <a:t>, which is simply a class that provides a </a:t>
            </a:r>
            <a:r>
              <a:rPr lang="en-GB" sz="1200" dirty="0" err="1">
                <a:solidFill>
                  <a:srgbClr val="000000"/>
                </a:solidFill>
              </a:rPr>
              <a:t>parameterless</a:t>
            </a:r>
            <a:r>
              <a:rPr lang="en-GB" sz="1200" dirty="0">
                <a:solidFill>
                  <a:srgbClr val="000000"/>
                </a:solidFill>
              </a:rPr>
              <a:t> function called Today, just like the real datetime date object.</a:t>
            </a:r>
          </a:p>
          <a:p>
            <a:pPr marL="0" indent="0" algn="l">
              <a:buFontTx/>
              <a:buNone/>
            </a:pPr>
            <a:r>
              <a:rPr lang="en-GB" sz="1200" dirty="0">
                <a:solidFill>
                  <a:srgbClr val="000000"/>
                </a:solidFill>
              </a:rPr>
              <a:t>Only unlike datetime’s date object, we are in complete control of what date gets returned when our age calculator executes the Today() method.</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Our second test simply calls the Calculate method supplying 2 date arguments; the first is the date of birth, and the second is the current date, or at least the current date in terms of the test scope.</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Both of these tests are:</a:t>
            </a:r>
          </a:p>
          <a:p>
            <a:pPr marL="171450" indent="-171450" algn="l">
              <a:buFontTx/>
              <a:buChar char="-"/>
            </a:pPr>
            <a:r>
              <a:rPr lang="en-GB" sz="1200" dirty="0">
                <a:solidFill>
                  <a:srgbClr val="000000"/>
                </a:solidFill>
              </a:rPr>
              <a:t>Deterministic</a:t>
            </a:r>
          </a:p>
          <a:p>
            <a:pPr marL="171450" indent="-171450" algn="l">
              <a:buFontTx/>
              <a:buChar char="-"/>
            </a:pPr>
            <a:r>
              <a:rPr lang="en-GB" sz="1200" dirty="0">
                <a:solidFill>
                  <a:srgbClr val="000000"/>
                </a:solidFill>
              </a:rPr>
              <a:t>Repeatable</a:t>
            </a:r>
          </a:p>
          <a:p>
            <a:pPr marL="171450" indent="-171450" algn="l">
              <a:buFontTx/>
              <a:buChar char="-"/>
            </a:pPr>
            <a:r>
              <a:rPr lang="en-GB" sz="1200" dirty="0">
                <a:solidFill>
                  <a:srgbClr val="000000"/>
                </a:solidFill>
              </a:rPr>
              <a:t>Reliable</a:t>
            </a:r>
          </a:p>
          <a:p>
            <a:pPr marL="171450" indent="-171450" algn="l">
              <a:buFontTx/>
              <a:buChar char="-"/>
            </a:pPr>
            <a:r>
              <a:rPr lang="en-GB" sz="1200" dirty="0">
                <a:solidFill>
                  <a:srgbClr val="000000"/>
                </a:solidFill>
              </a:rPr>
              <a:t>And completely under our control</a:t>
            </a:r>
          </a:p>
          <a:p>
            <a:pPr marL="171450" indent="-171450" algn="l">
              <a:buFontTx/>
              <a:buChar char="-"/>
            </a:pPr>
            <a:endParaRPr lang="en-GB" sz="1200" dirty="0">
              <a:solidFill>
                <a:srgbClr val="000000"/>
              </a:solidFill>
            </a:endParaRPr>
          </a:p>
          <a:p>
            <a:pPr marL="0" indent="0" algn="l">
              <a:buFontTx/>
              <a:buNone/>
            </a:pPr>
            <a:r>
              <a:rPr lang="en-GB" sz="1200" dirty="0">
                <a:solidFill>
                  <a:srgbClr val="000000"/>
                </a:solidFill>
              </a:rPr>
              <a:t>Because our </a:t>
            </a:r>
            <a:r>
              <a:rPr lang="en-GB" sz="1200" dirty="0" err="1">
                <a:solidFill>
                  <a:srgbClr val="000000"/>
                </a:solidFill>
              </a:rPr>
              <a:t>Api</a:t>
            </a:r>
            <a:r>
              <a:rPr lang="en-GB" sz="1200" dirty="0">
                <a:solidFill>
                  <a:srgbClr val="000000"/>
                </a:solidFill>
              </a:rPr>
              <a:t> was designed with testing in mind.</a:t>
            </a:r>
          </a:p>
          <a:p>
            <a:pPr marL="0" indent="0" algn="l">
              <a:buFontTx/>
              <a:buNone/>
            </a:pPr>
            <a:r>
              <a:rPr lang="en-GB" sz="1200" dirty="0">
                <a:solidFill>
                  <a:srgbClr val="000000"/>
                </a:solidFill>
              </a:rPr>
              <a:t>This is why Test Driven is better than test first, because the test driven approach forces you to think this way from the offset.</a:t>
            </a:r>
          </a:p>
          <a:p>
            <a:pPr marL="0" indent="0" algn="l">
              <a:buFontTx/>
              <a:buNone/>
            </a:pPr>
            <a:r>
              <a:rPr lang="en-GB" sz="1200" dirty="0">
                <a:solidFill>
                  <a:srgbClr val="000000"/>
                </a:solidFill>
              </a:rPr>
              <a:t>Therefore you don’t implemented code that is hard to test.</a:t>
            </a:r>
          </a:p>
          <a:p>
            <a:pPr marL="0" indent="0" algn="l">
              <a:buFontTx/>
              <a:buNone/>
            </a:pPr>
            <a:r>
              <a:rPr lang="en-GB" sz="1200" dirty="0">
                <a:solidFill>
                  <a:srgbClr val="000000"/>
                </a:solidFill>
              </a:rPr>
              <a:t>Therefore testing is easier.</a:t>
            </a:r>
          </a:p>
          <a:p>
            <a:pPr marL="0" indent="0" algn="l">
              <a:buFontTx/>
              <a:buNone/>
            </a:pPr>
            <a:endParaRPr lang="en-GB" sz="1200" dirty="0">
              <a:solidFill>
                <a:srgbClr val="000000"/>
              </a:solidFill>
            </a:endParaRPr>
          </a:p>
          <a:p>
            <a:pPr marL="0" indent="0" algn="l">
              <a:buFontTx/>
              <a:buNone/>
            </a:pPr>
            <a:endParaRPr lang="en-GB" sz="1200" dirty="0">
              <a:solidFill>
                <a:srgbClr val="000000"/>
              </a:solidFill>
            </a:endParaRPr>
          </a:p>
          <a:p>
            <a:pPr marL="0" indent="0" algn="l">
              <a:buFontTx/>
              <a:buNone/>
            </a:pPr>
            <a:r>
              <a:rPr lang="en-GB" sz="1200" dirty="0">
                <a:solidFill>
                  <a:srgbClr val="000000"/>
                </a:solidFill>
              </a:rPr>
              <a:t> </a:t>
            </a:r>
          </a:p>
        </p:txBody>
      </p:sp>
      <p:sp>
        <p:nvSpPr>
          <p:cNvPr id="4" name="Slide Number Placeholder 3"/>
          <p:cNvSpPr>
            <a:spLocks noGrp="1"/>
          </p:cNvSpPr>
          <p:nvPr>
            <p:ph type="sldNum" sz="quarter" idx="5"/>
          </p:nvPr>
        </p:nvSpPr>
        <p:spPr/>
        <p:txBody>
          <a:bodyPr/>
          <a:lstStyle/>
          <a:p>
            <a:fld id="{23B79B2C-9704-5248-95DC-834003CD586D}" type="slidenum">
              <a:rPr lang="en-US" smtClean="0"/>
              <a:t>23</a:t>
            </a:fld>
            <a:endParaRPr lang="en-US"/>
          </a:p>
        </p:txBody>
      </p:sp>
    </p:spTree>
    <p:extLst>
      <p:ext uri="{BB962C8B-B14F-4D97-AF65-F5344CB8AC3E}">
        <p14:creationId xmlns:p14="http://schemas.microsoft.com/office/powerpoint/2010/main" val="846904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may be thinking that you could have created code that is open for testing without Test Driven Development</a:t>
            </a:r>
          </a:p>
          <a:p>
            <a:r>
              <a:rPr lang="en-US" dirty="0"/>
              <a:t>And you are correct, you can: and a lot of experienced </a:t>
            </a:r>
            <a:r>
              <a:rPr lang="en-US" dirty="0" err="1"/>
              <a:t>devs</a:t>
            </a:r>
            <a:r>
              <a:rPr lang="en-US" dirty="0"/>
              <a:t> can and do this naturally, </a:t>
            </a:r>
          </a:p>
          <a:p>
            <a:endParaRPr lang="en-US" dirty="0"/>
          </a:p>
          <a:p>
            <a:r>
              <a:rPr lang="en-US" dirty="0"/>
              <a:t>But that is because they know how to make software that is easily testable.</a:t>
            </a:r>
          </a:p>
          <a:p>
            <a:endParaRPr lang="en-US" dirty="0"/>
          </a:p>
          <a:p>
            <a:r>
              <a:rPr lang="en-US" dirty="0"/>
              <a:t>TDD does provides you with a process that naturally leads you down this path, which is great for those new to coding, and those new to automated testing.</a:t>
            </a:r>
          </a:p>
          <a:p>
            <a:r>
              <a:rPr lang="en-US" dirty="0"/>
              <a:t>It leads you into the pit of success.</a:t>
            </a:r>
          </a:p>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24</a:t>
            </a:fld>
            <a:endParaRPr lang="en-US"/>
          </a:p>
        </p:txBody>
      </p:sp>
    </p:spTree>
    <p:extLst>
      <p:ext uri="{BB962C8B-B14F-4D97-AF65-F5344CB8AC3E}">
        <p14:creationId xmlns:p14="http://schemas.microsoft.com/office/powerpoint/2010/main" val="832149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solidFill>
                  <a:srgbClr val="000000"/>
                </a:solidFill>
              </a:rPr>
              <a:t>So skipping back to the review of our demo.</a:t>
            </a:r>
          </a:p>
          <a:p>
            <a:pPr marL="0" indent="0">
              <a:buFontTx/>
              <a:buNone/>
            </a:pPr>
            <a:r>
              <a:rPr lang="en-GB" sz="1200" dirty="0">
                <a:solidFill>
                  <a:srgbClr val="000000"/>
                </a:solidFill>
              </a:rPr>
              <a:t>We’ve covered TDD vs Test first, and Arrange Act Assert.</a:t>
            </a:r>
          </a:p>
          <a:p>
            <a:pPr marL="0" indent="0">
              <a:buFontTx/>
              <a:buNone/>
            </a:pPr>
            <a:endParaRPr lang="en-GB" sz="1200" dirty="0">
              <a:solidFill>
                <a:srgbClr val="000000"/>
              </a:solidFill>
            </a:endParaRPr>
          </a:p>
          <a:p>
            <a:pPr marL="0" indent="0">
              <a:buFontTx/>
              <a:buNone/>
            </a:pPr>
            <a:r>
              <a:rPr lang="en-GB" sz="1200" dirty="0">
                <a:solidFill>
                  <a:srgbClr val="000000"/>
                </a:solidFill>
              </a:rPr>
              <a:t>Now let’s talk about Red, Green, Refactor….what’s that all about?</a:t>
            </a:r>
          </a:p>
        </p:txBody>
      </p:sp>
      <p:sp>
        <p:nvSpPr>
          <p:cNvPr id="4" name="Slide Number Placeholder 3"/>
          <p:cNvSpPr>
            <a:spLocks noGrp="1"/>
          </p:cNvSpPr>
          <p:nvPr>
            <p:ph type="sldNum" sz="quarter" idx="5"/>
          </p:nvPr>
        </p:nvSpPr>
        <p:spPr/>
        <p:txBody>
          <a:bodyPr/>
          <a:lstStyle/>
          <a:p>
            <a:fld id="{23B79B2C-9704-5248-95DC-834003CD586D}" type="slidenum">
              <a:rPr lang="en-US" smtClean="0"/>
              <a:t>25</a:t>
            </a:fld>
            <a:endParaRPr lang="en-US"/>
          </a:p>
        </p:txBody>
      </p:sp>
    </p:spTree>
    <p:extLst>
      <p:ext uri="{BB962C8B-B14F-4D97-AF65-F5344CB8AC3E}">
        <p14:creationId xmlns:p14="http://schemas.microsoft.com/office/powerpoint/2010/main" val="326586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solidFill>
                  <a:srgbClr val="000000"/>
                </a:solidFill>
              </a:rPr>
              <a:t>This is basically another process within the TDD process, that helps you keep focused on one thing at a time, limit the scope of change, and ensure that our code works while eliminating false positives.</a:t>
            </a:r>
          </a:p>
          <a:p>
            <a:pPr marL="0" indent="0">
              <a:buFontTx/>
              <a:buNone/>
            </a:pPr>
            <a:endParaRPr lang="en-GB" sz="1200" dirty="0">
              <a:solidFill>
                <a:srgbClr val="000000"/>
              </a:solidFill>
            </a:endParaRPr>
          </a:p>
          <a:p>
            <a:pPr marL="0" indent="0">
              <a:buFontTx/>
              <a:buNone/>
            </a:pPr>
            <a:r>
              <a:rPr lang="en-GB" sz="1200" dirty="0">
                <a:solidFill>
                  <a:srgbClr val="000000"/>
                </a:solidFill>
              </a:rPr>
              <a:t>I goes like this, and hopefully you can reflect back on the demo as we walk though it:</a:t>
            </a:r>
          </a:p>
          <a:p>
            <a:pPr marL="0" indent="0">
              <a:buFontTx/>
              <a:buNone/>
            </a:pPr>
            <a:endParaRPr lang="en-GB" sz="1200" dirty="0">
              <a:solidFill>
                <a:srgbClr val="000000"/>
              </a:solidFill>
            </a:endParaRPr>
          </a:p>
          <a:p>
            <a:pPr marL="0" indent="0">
              <a:buFontTx/>
              <a:buNone/>
            </a:pPr>
            <a:r>
              <a:rPr lang="en-GB" sz="1200" dirty="0">
                <a:solidFill>
                  <a:srgbClr val="000000"/>
                </a:solidFill>
              </a:rPr>
              <a:t>In the Red Stage we are focused on creating the test, and getting that test to execute correctly:</a:t>
            </a:r>
          </a:p>
          <a:p>
            <a:pPr marL="171450" indent="-171450" algn="l">
              <a:buFont typeface="Arial" panose="020B0604020202020204" pitchFamily="34" charset="0"/>
              <a:buChar char="•"/>
            </a:pPr>
            <a:r>
              <a:rPr lang="en-GB" sz="1200" dirty="0">
                <a:solidFill>
                  <a:srgbClr val="000000"/>
                </a:solidFill>
              </a:rPr>
              <a:t>First we write a test that asserts what it is we are trying to achieve. This also drives our implementation of the production code….and we create just enough of the production code so that the test will run. Not that I said run, not pass!</a:t>
            </a:r>
          </a:p>
          <a:p>
            <a:pPr marL="171450" indent="-171450" algn="l">
              <a:buFont typeface="Arial" panose="020B0604020202020204" pitchFamily="34" charset="0"/>
              <a:buChar char="•"/>
            </a:pPr>
            <a:r>
              <a:rPr lang="en-GB" sz="1200" dirty="0">
                <a:solidFill>
                  <a:srgbClr val="000000"/>
                </a:solidFill>
              </a:rPr>
              <a:t>We then run the test and see our test fail – it can’t possibly pass at this stage, we haven't actually written the implementation to make it pass yet</a:t>
            </a:r>
          </a:p>
          <a:p>
            <a:pPr marL="171450" indent="-171450" algn="l">
              <a:buFont typeface="Arial" panose="020B0604020202020204" pitchFamily="34" charset="0"/>
              <a:buChar char="•"/>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In the Green Phase our focus changes to making the Test pass.</a:t>
            </a:r>
          </a:p>
          <a:p>
            <a:pPr marL="171450" indent="-171450" algn="l">
              <a:buFont typeface="Arial" panose="020B0604020202020204" pitchFamily="34" charset="0"/>
              <a:buChar char="•"/>
            </a:pPr>
            <a:r>
              <a:rPr lang="en-GB" sz="1200" dirty="0">
                <a:solidFill>
                  <a:srgbClr val="000000"/>
                </a:solidFill>
              </a:rPr>
              <a:t>We write just enough code in our production implementation to make the test pass: and this code can be ugly as hell and grossly inefficient at this stage….we are focused only on making it work</a:t>
            </a:r>
          </a:p>
          <a:p>
            <a:pPr marL="171450" indent="-171450" algn="l">
              <a:buFont typeface="Arial" panose="020B0604020202020204" pitchFamily="34" charset="0"/>
              <a:buChar char="•"/>
            </a:pPr>
            <a:r>
              <a:rPr lang="en-GB" sz="1200" dirty="0">
                <a:solidFill>
                  <a:srgbClr val="000000"/>
                </a:solidFill>
              </a:rPr>
              <a:t>We don’t change the test at all – that remains a constant</a:t>
            </a:r>
          </a:p>
          <a:p>
            <a:pPr marL="171450" indent="-171450" algn="l">
              <a:buFont typeface="Arial" panose="020B0604020202020204" pitchFamily="34" charset="0"/>
              <a:buChar char="•"/>
            </a:pPr>
            <a:r>
              <a:rPr lang="en-GB" sz="1200" dirty="0">
                <a:solidFill>
                  <a:srgbClr val="000000"/>
                </a:solidFill>
              </a:rPr>
              <a:t>We run the test and see it pass</a:t>
            </a:r>
          </a:p>
          <a:p>
            <a:pPr marL="171450" indent="-171450" algn="l">
              <a:buFont typeface="Arial" panose="020B0604020202020204" pitchFamily="34" charset="0"/>
              <a:buChar char="•"/>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Finally, in the refactor Phase, our focus shifts again, this time to matters of elegancy, readability and performance</a:t>
            </a:r>
          </a:p>
          <a:p>
            <a:pPr marL="171450" indent="-171450" algn="l">
              <a:buFont typeface="Arial" panose="020B0604020202020204" pitchFamily="34" charset="0"/>
              <a:buChar char="•"/>
            </a:pPr>
            <a:r>
              <a:rPr lang="en-GB" sz="1200" dirty="0">
                <a:solidFill>
                  <a:srgbClr val="000000"/>
                </a:solidFill>
              </a:rPr>
              <a:t>We make tiny, incremental changes to either our production implementation, or the test, never both, improving the code in whatever way you feel necessary</a:t>
            </a:r>
          </a:p>
          <a:p>
            <a:pPr marL="171450" indent="-171450" algn="l">
              <a:buFont typeface="Arial" panose="020B0604020202020204" pitchFamily="34" charset="0"/>
              <a:buChar char="•"/>
            </a:pPr>
            <a:r>
              <a:rPr lang="en-GB" sz="1200" dirty="0">
                <a:solidFill>
                  <a:srgbClr val="000000"/>
                </a:solidFill>
              </a:rPr>
              <a:t>We re-run the test to ensure that it’s still green</a:t>
            </a:r>
          </a:p>
          <a:p>
            <a:pPr marL="171450" indent="-171450" algn="l">
              <a:buFont typeface="Arial" panose="020B0604020202020204" pitchFamily="34" charset="0"/>
              <a:buChar char="•"/>
            </a:pPr>
            <a:r>
              <a:rPr lang="en-GB" sz="1200" dirty="0">
                <a:solidFill>
                  <a:srgbClr val="000000"/>
                </a:solidFill>
              </a:rPr>
              <a:t>And you repeat that process until you are finished.</a:t>
            </a:r>
          </a:p>
          <a:p>
            <a:pPr marL="171450" indent="-171450" algn="l">
              <a:buFont typeface="Arial" panose="020B0604020202020204" pitchFamily="34" charset="0"/>
              <a:buChar char="•"/>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None of the steps should be skipped, as they are all important</a:t>
            </a:r>
          </a:p>
          <a:p>
            <a:pPr marL="0" indent="0" algn="l">
              <a:buFont typeface="Arial" panose="020B0604020202020204" pitchFamily="34" charset="0"/>
              <a:buNone/>
            </a:pPr>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26</a:t>
            </a:fld>
            <a:endParaRPr lang="en-US"/>
          </a:p>
        </p:txBody>
      </p:sp>
    </p:spTree>
    <p:extLst>
      <p:ext uri="{BB962C8B-B14F-4D97-AF65-F5344CB8AC3E}">
        <p14:creationId xmlns:p14="http://schemas.microsoft.com/office/powerpoint/2010/main" val="1549234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GB" sz="1200" dirty="0">
                <a:solidFill>
                  <a:srgbClr val="000000"/>
                </a:solidFill>
              </a:rPr>
              <a:t>In reality, the diagram looks more like this; ss we iterate through each of the phases numerous times before deciding to progress to the next phase.</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In the Red phase, particularly in a dynamically typed language where there isn’t a compiler preventing you from running a test it knows can’t run, we may take several attempts to write both the test, and just enough production code for the test to execute and fail only because the implementation has not yet been written.</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For example, you may forget to create the subject under test, and the test will fail to run.</a:t>
            </a:r>
          </a:p>
          <a:p>
            <a:pPr marL="0" indent="0" algn="l">
              <a:buFont typeface="Arial" panose="020B0604020202020204" pitchFamily="34" charset="0"/>
              <a:buNone/>
            </a:pPr>
            <a:r>
              <a:rPr lang="en-GB" sz="1200" dirty="0">
                <a:solidFill>
                  <a:srgbClr val="000000"/>
                </a:solidFill>
              </a:rPr>
              <a:t>This is not the same as failing because the assertions didn’t match the expectations.</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In the Green phase, you may write code that you think will make the test go green, but in fact contains bugs.</a:t>
            </a:r>
          </a:p>
          <a:p>
            <a:pPr marL="0" indent="0" algn="l">
              <a:buFont typeface="Arial" panose="020B0604020202020204" pitchFamily="34" charset="0"/>
              <a:buNone/>
            </a:pPr>
            <a:r>
              <a:rPr lang="en-GB" sz="1200" dirty="0">
                <a:solidFill>
                  <a:srgbClr val="000000"/>
                </a:solidFill>
              </a:rPr>
              <a:t>So you may go through several iterations of changing the code and running the tests before they pass.</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In the Refactoring state there may be lots of things you want to do to improve the code:</a:t>
            </a:r>
          </a:p>
          <a:p>
            <a:pPr marL="171450" indent="-171450" algn="l">
              <a:buFontTx/>
              <a:buChar char="-"/>
            </a:pPr>
            <a:r>
              <a:rPr lang="en-GB" sz="1200" dirty="0">
                <a:solidFill>
                  <a:srgbClr val="000000"/>
                </a:solidFill>
              </a:rPr>
              <a:t>Increase performance, reduce duplication, more clearly express intent, or improve readability</a:t>
            </a:r>
          </a:p>
          <a:p>
            <a:pPr marL="171450" indent="-171450" algn="l">
              <a:buFontTx/>
              <a:buChar char="-"/>
            </a:pPr>
            <a:r>
              <a:rPr lang="en-GB" sz="1200" dirty="0">
                <a:solidFill>
                  <a:srgbClr val="000000"/>
                </a:solidFill>
              </a:rPr>
              <a:t>With each incremental change, we re-run the tests and receive feedback on how we did – pass or fail</a:t>
            </a:r>
          </a:p>
        </p:txBody>
      </p:sp>
      <p:sp>
        <p:nvSpPr>
          <p:cNvPr id="4" name="Slide Number Placeholder 3"/>
          <p:cNvSpPr>
            <a:spLocks noGrp="1"/>
          </p:cNvSpPr>
          <p:nvPr>
            <p:ph type="sldNum" sz="quarter" idx="5"/>
          </p:nvPr>
        </p:nvSpPr>
        <p:spPr/>
        <p:txBody>
          <a:bodyPr/>
          <a:lstStyle/>
          <a:p>
            <a:fld id="{23B79B2C-9704-5248-95DC-834003CD586D}" type="slidenum">
              <a:rPr lang="en-US" smtClean="0"/>
              <a:t>27</a:t>
            </a:fld>
            <a:endParaRPr lang="en-US"/>
          </a:p>
        </p:txBody>
      </p:sp>
    </p:spTree>
    <p:extLst>
      <p:ext uri="{BB962C8B-B14F-4D97-AF65-F5344CB8AC3E}">
        <p14:creationId xmlns:p14="http://schemas.microsoft.com/office/powerpoint/2010/main" val="1550076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GB" sz="1200" dirty="0">
                <a:solidFill>
                  <a:srgbClr val="000000"/>
                </a:solidFill>
              </a:rPr>
              <a:t>Actually, we can extend this process further to include source control too.</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If we create local commits to our repository once we have our test passing, and after each successful refactoring, then we create safe restore points to roll back to if and when we decide to bail on our current refactoring: either because we decide it’s not worth the effort, or you prefer it better the way it was, or whatever reason.</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It means you can quickly get back to a good state where the tests are all green, without wasting any time or effort cherry picking the things you want from the things you don’t.</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Red Green Refactor is all about good behaviours during development,</a:t>
            </a:r>
          </a:p>
          <a:p>
            <a:pPr marL="0" indent="0" algn="l">
              <a:buFont typeface="Arial" panose="020B0604020202020204" pitchFamily="34" charset="0"/>
              <a:buNone/>
            </a:pPr>
            <a:r>
              <a:rPr lang="en-GB" sz="1200" dirty="0">
                <a:solidFill>
                  <a:srgbClr val="000000"/>
                </a:solidFill>
              </a:rPr>
              <a:t>And should be your new mantra</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https://</a:t>
            </a:r>
            <a:r>
              <a:rPr lang="en-GB" sz="1200" dirty="0" err="1">
                <a:solidFill>
                  <a:srgbClr val="000000"/>
                </a:solidFill>
              </a:rPr>
              <a:t>medium.com</a:t>
            </a:r>
            <a:r>
              <a:rPr lang="en-GB" sz="1200" dirty="0">
                <a:solidFill>
                  <a:srgbClr val="000000"/>
                </a:solidFill>
              </a:rPr>
              <a:t>/@kentbeck_7670/test-commit-revert-870bbd756864</a:t>
            </a:r>
          </a:p>
        </p:txBody>
      </p:sp>
      <p:sp>
        <p:nvSpPr>
          <p:cNvPr id="4" name="Slide Number Placeholder 3"/>
          <p:cNvSpPr>
            <a:spLocks noGrp="1"/>
          </p:cNvSpPr>
          <p:nvPr>
            <p:ph type="sldNum" sz="quarter" idx="5"/>
          </p:nvPr>
        </p:nvSpPr>
        <p:spPr/>
        <p:txBody>
          <a:bodyPr/>
          <a:lstStyle/>
          <a:p>
            <a:fld id="{23B79B2C-9704-5248-95DC-834003CD586D}" type="slidenum">
              <a:rPr lang="en-US" smtClean="0"/>
              <a:t>28</a:t>
            </a:fld>
            <a:endParaRPr lang="en-US"/>
          </a:p>
        </p:txBody>
      </p:sp>
    </p:spTree>
    <p:extLst>
      <p:ext uri="{BB962C8B-B14F-4D97-AF65-F5344CB8AC3E}">
        <p14:creationId xmlns:p14="http://schemas.microsoft.com/office/powerpoint/2010/main" val="2019392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solidFill>
                  <a:srgbClr val="000000"/>
                </a:solidFill>
              </a:rPr>
              <a:t>Right – lets talk quickly about Productivity tools</a:t>
            </a:r>
          </a:p>
        </p:txBody>
      </p:sp>
      <p:sp>
        <p:nvSpPr>
          <p:cNvPr id="4" name="Slide Number Placeholder 3"/>
          <p:cNvSpPr>
            <a:spLocks noGrp="1"/>
          </p:cNvSpPr>
          <p:nvPr>
            <p:ph type="sldNum" sz="quarter" idx="5"/>
          </p:nvPr>
        </p:nvSpPr>
        <p:spPr/>
        <p:txBody>
          <a:bodyPr/>
          <a:lstStyle/>
          <a:p>
            <a:fld id="{23B79B2C-9704-5248-95DC-834003CD586D}" type="slidenum">
              <a:rPr lang="en-US" smtClean="0"/>
              <a:t>29</a:t>
            </a:fld>
            <a:endParaRPr lang="en-US"/>
          </a:p>
        </p:txBody>
      </p:sp>
    </p:spTree>
    <p:extLst>
      <p:ext uri="{BB962C8B-B14F-4D97-AF65-F5344CB8AC3E}">
        <p14:creationId xmlns:p14="http://schemas.microsoft.com/office/powerpoint/2010/main" val="1417997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Some of the things we won’t cover today, just because of time constraints:</a:t>
            </a:r>
          </a:p>
          <a:p>
            <a:endParaRPr lang="en-GB" sz="1200" dirty="0">
              <a:solidFill>
                <a:srgbClr val="000000"/>
              </a:solidFill>
            </a:endParaRPr>
          </a:p>
          <a:p>
            <a:r>
              <a:rPr lang="en-GB" sz="1200" dirty="0">
                <a:solidFill>
                  <a:srgbClr val="000000"/>
                </a:solidFill>
              </a:rPr>
              <a:t> - </a:t>
            </a:r>
            <a:r>
              <a:rPr lang="en-US" sz="1200" dirty="0">
                <a:solidFill>
                  <a:srgbClr val="000000"/>
                </a:solidFill>
              </a:rPr>
              <a:t>Unit Tests Vs Integration Tests Vs Outside-in Tests – what’s the difference, which is better and why, pros and cons</a:t>
            </a:r>
          </a:p>
          <a:p>
            <a:r>
              <a:rPr lang="en-US" sz="1200" dirty="0">
                <a:solidFill>
                  <a:srgbClr val="000000"/>
                </a:solidFill>
              </a:rPr>
              <a:t>We just want to get to grips with the basics. However, these are good, important conversations to have.</a:t>
            </a:r>
          </a:p>
          <a:p>
            <a:endParaRPr lang="en-GB" sz="1200" dirty="0">
              <a:solidFill>
                <a:srgbClr val="000000"/>
              </a:solidFill>
            </a:endParaRPr>
          </a:p>
          <a:p>
            <a:r>
              <a:rPr lang="en-GB" sz="1200" dirty="0">
                <a:solidFill>
                  <a:srgbClr val="000000"/>
                </a:solidFill>
              </a:rPr>
              <a:t>- Running out tests in Docker on on your build agents – Hopefully, you’ll understand by the end why I’m deferring any conversations about running our tests in Docker etc for another day.</a:t>
            </a:r>
          </a:p>
          <a:p>
            <a:r>
              <a:rPr lang="en-GB" sz="1200" dirty="0">
                <a:solidFill>
                  <a:srgbClr val="000000"/>
                </a:solidFill>
              </a:rPr>
              <a:t>Today I want to focus on the developer experience in the IDE.</a:t>
            </a:r>
          </a:p>
          <a:p>
            <a:endParaRPr lang="en-GB" sz="1200" dirty="0">
              <a:solidFill>
                <a:srgbClr val="000000"/>
              </a:solidFill>
            </a:endParaRPr>
          </a:p>
          <a:p>
            <a:pPr marL="0" indent="0">
              <a:buFontTx/>
              <a:buNone/>
            </a:pPr>
            <a:r>
              <a:rPr lang="en-GB" sz="1200" dirty="0">
                <a:solidFill>
                  <a:srgbClr val="000000"/>
                </a:solidFill>
              </a:rPr>
              <a:t>Mocks Vs Stubs Vs Spies ….There is a nice post by Martin Fowler which explains the difference between these different types of test doubles. But we won’t be going into the pros and cons of each.</a:t>
            </a:r>
          </a:p>
          <a:p>
            <a:pPr marL="0" indent="0">
              <a:buFontTx/>
              <a:buNone/>
            </a:pPr>
            <a:endParaRPr lang="en-GB" sz="1200" dirty="0">
              <a:solidFill>
                <a:srgbClr val="000000"/>
              </a:solidFill>
            </a:endParaRPr>
          </a:p>
          <a:p>
            <a:pPr marL="0" indent="0">
              <a:buFontTx/>
              <a:buNone/>
            </a:pPr>
            <a:endParaRPr lang="en-GB" sz="1200" dirty="0">
              <a:solidFill>
                <a:srgbClr val="000000"/>
              </a:solidFill>
            </a:endParaRPr>
          </a:p>
          <a:p>
            <a:pPr marL="0" indent="0">
              <a:buFontTx/>
              <a:buNone/>
            </a:pPr>
            <a:r>
              <a:rPr lang="en-GB" sz="1200" dirty="0">
                <a:solidFill>
                  <a:srgbClr val="000000"/>
                </a:solidFill>
              </a:rPr>
              <a:t>Obviously, you can feel free to ask any questions you have about any of this stuff in the Slack Channel later.</a:t>
            </a:r>
          </a:p>
          <a:p>
            <a:pPr marL="0" indent="0">
              <a:buFontTx/>
              <a:buNone/>
            </a:pPr>
            <a:r>
              <a:rPr lang="en-GB" sz="1200" dirty="0">
                <a:solidFill>
                  <a:srgbClr val="000000"/>
                </a:solidFill>
              </a:rPr>
              <a:t> </a:t>
            </a:r>
          </a:p>
        </p:txBody>
      </p:sp>
      <p:sp>
        <p:nvSpPr>
          <p:cNvPr id="4" name="Slide Number Placeholder 3"/>
          <p:cNvSpPr>
            <a:spLocks noGrp="1"/>
          </p:cNvSpPr>
          <p:nvPr>
            <p:ph type="sldNum" sz="quarter" idx="5"/>
          </p:nvPr>
        </p:nvSpPr>
        <p:spPr/>
        <p:txBody>
          <a:bodyPr/>
          <a:lstStyle/>
          <a:p>
            <a:fld id="{23B79B2C-9704-5248-95DC-834003CD586D}" type="slidenum">
              <a:rPr lang="en-US" smtClean="0"/>
              <a:t>3</a:t>
            </a:fld>
            <a:endParaRPr lang="en-US"/>
          </a:p>
        </p:txBody>
      </p:sp>
    </p:spTree>
    <p:extLst>
      <p:ext uri="{BB962C8B-B14F-4D97-AF65-F5344CB8AC3E}">
        <p14:creationId xmlns:p14="http://schemas.microsoft.com/office/powerpoint/2010/main" val="13039996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solidFill>
                  <a:srgbClr val="000000"/>
                </a:solidFill>
              </a:rPr>
              <a:t>In the demo you saw me use shortcuts and tools built into the IDE in order to speed up the process, creating code for me, simplifying refactoring, and reducing my work load.</a:t>
            </a:r>
          </a:p>
          <a:p>
            <a:pPr marL="0" indent="0">
              <a:buFontTx/>
              <a:buNone/>
            </a:pPr>
            <a:endParaRPr lang="en-GB" sz="1200" dirty="0">
              <a:solidFill>
                <a:srgbClr val="000000"/>
              </a:solidFill>
            </a:endParaRPr>
          </a:p>
          <a:p>
            <a:pPr marL="0" indent="0">
              <a:buFontTx/>
              <a:buNone/>
            </a:pPr>
            <a:r>
              <a:rPr lang="en-GB" sz="1200" dirty="0">
                <a:solidFill>
                  <a:srgbClr val="000000"/>
                </a:solidFill>
              </a:rPr>
              <a:t>I recommend that you take the time to learn about the productivity tools built into your IDE, learn the shortcuts available, get to know your way around.</a:t>
            </a:r>
          </a:p>
          <a:p>
            <a:pPr marL="0" indent="0">
              <a:buFontTx/>
              <a:buNone/>
            </a:pPr>
            <a:r>
              <a:rPr lang="en-GB" sz="1200" dirty="0">
                <a:solidFill>
                  <a:srgbClr val="000000"/>
                </a:solidFill>
              </a:rPr>
              <a:t>Yes, this will take a bit of time to learn, but once the muscle memory kicks in it becomes second nature, and you will definitely go faster.</a:t>
            </a:r>
          </a:p>
          <a:p>
            <a:pPr marL="0" indent="0">
              <a:buFontTx/>
              <a:buNone/>
            </a:pPr>
            <a:endParaRPr lang="en-GB" sz="1200" dirty="0">
              <a:solidFill>
                <a:srgbClr val="000000"/>
              </a:solidFill>
            </a:endParaRPr>
          </a:p>
          <a:p>
            <a:pPr marL="0" indent="0">
              <a:buFontTx/>
              <a:buNone/>
            </a:pPr>
            <a:r>
              <a:rPr lang="en-GB" sz="1200" dirty="0">
                <a:solidFill>
                  <a:srgbClr val="000000"/>
                </a:solidFill>
              </a:rPr>
              <a:t>If you are not using an IDE that gives you the sort of experience you saw in the demo, where you can create large chunks of code automatically, or refactor efficiently, or re-run the test with a quick hot key combo, then I seriously advise you change your IDE.</a:t>
            </a:r>
          </a:p>
          <a:p>
            <a:pPr marL="0" indent="0">
              <a:buFontTx/>
              <a:buNone/>
            </a:pPr>
            <a:endParaRPr lang="en-GB" sz="1200" dirty="0">
              <a:solidFill>
                <a:srgbClr val="000000"/>
              </a:solidFill>
            </a:endParaRPr>
          </a:p>
          <a:p>
            <a:pPr marL="0" indent="0">
              <a:buFontTx/>
              <a:buNone/>
            </a:pPr>
            <a:r>
              <a:rPr lang="en-GB" sz="1200" dirty="0">
                <a:solidFill>
                  <a:srgbClr val="000000"/>
                </a:solidFill>
              </a:rPr>
              <a:t>It will not only make you more productive, but it makes you a happier Developer…</a:t>
            </a:r>
          </a:p>
          <a:p>
            <a:pPr marL="0" indent="0">
              <a:buFontTx/>
              <a:buNone/>
            </a:pPr>
            <a:r>
              <a:rPr lang="en-GB" sz="1200" dirty="0">
                <a:solidFill>
                  <a:srgbClr val="000000"/>
                </a:solidFill>
              </a:rPr>
              <a:t>Seriously, I think this is one of the MOST underrated, least discussed topics in software development…</a:t>
            </a:r>
          </a:p>
          <a:p>
            <a:pPr marL="0" indent="0">
              <a:buFontTx/>
              <a:buNone/>
            </a:pPr>
            <a:endParaRPr lang="en-GB" sz="1200" dirty="0">
              <a:solidFill>
                <a:srgbClr val="000000"/>
              </a:solidFill>
            </a:endParaRPr>
          </a:p>
          <a:p>
            <a:pPr marL="0" indent="0">
              <a:buFontTx/>
              <a:buNone/>
            </a:pPr>
            <a:r>
              <a:rPr lang="en-GB" sz="1200" dirty="0">
                <a:solidFill>
                  <a:srgbClr val="000000"/>
                </a:solidFill>
              </a:rPr>
              <a:t>If the reason you are using an IDE that does not provide you with this experience is because of licencing costs then get your DM to resolve that immediately.</a:t>
            </a:r>
          </a:p>
          <a:p>
            <a:pPr marL="0" indent="0">
              <a:buFontTx/>
              <a:buNone/>
            </a:pPr>
            <a:r>
              <a:rPr lang="en-GB" sz="1200" dirty="0">
                <a:solidFill>
                  <a:srgbClr val="000000"/>
                </a:solidFill>
              </a:rPr>
              <a:t>I licence is sub £200 quid a year, and you will easily make back up in productivity boosts over the course of a year.</a:t>
            </a:r>
          </a:p>
          <a:p>
            <a:pPr marL="0" indent="0">
              <a:buFontTx/>
              <a:buNone/>
            </a:pPr>
            <a:endParaRPr lang="en-GB" sz="1200" dirty="0">
              <a:solidFill>
                <a:srgbClr val="000000"/>
              </a:solidFill>
            </a:endParaRPr>
          </a:p>
          <a:p>
            <a:pPr marL="0" indent="0">
              <a:buFontTx/>
              <a:buNone/>
            </a:pPr>
            <a:r>
              <a:rPr lang="en-GB" sz="1200" dirty="0">
                <a:solidFill>
                  <a:srgbClr val="000000"/>
                </a:solidFill>
              </a:rPr>
              <a:t>Lastly:</a:t>
            </a:r>
          </a:p>
          <a:p>
            <a:pPr marL="0" indent="0">
              <a:buFontTx/>
              <a:buNone/>
            </a:pPr>
            <a:r>
              <a:rPr lang="en-GB" sz="1200" dirty="0">
                <a:solidFill>
                  <a:srgbClr val="000000"/>
                </a:solidFill>
              </a:rPr>
              <a:t>If you are a team that pairs a lot, then I recommend the whole team uses the same shortcuts and hot keys – just for a consistent experience across machines (you know, for when sharing keyboards is a thing again!)</a:t>
            </a:r>
          </a:p>
          <a:p>
            <a:pPr marL="0" indent="0">
              <a:buFontTx/>
              <a:buNone/>
            </a:pPr>
            <a:r>
              <a:rPr lang="en-GB" sz="1200" dirty="0">
                <a:solidFill>
                  <a:srgbClr val="000000"/>
                </a:solidFill>
              </a:rPr>
              <a:t>In the past I have worked in a team who did regular code katas and coding exercises for us all to improve. One of those exercises, which we did a few times, we to see if we could go the whole day without using the mouse once – I highly recommend it</a:t>
            </a:r>
          </a:p>
          <a:p>
            <a:pPr marL="0" indent="0">
              <a:buFontTx/>
              <a:buNone/>
            </a:pPr>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30</a:t>
            </a:fld>
            <a:endParaRPr lang="en-US"/>
          </a:p>
        </p:txBody>
      </p:sp>
    </p:spTree>
    <p:extLst>
      <p:ext uri="{BB962C8B-B14F-4D97-AF65-F5344CB8AC3E}">
        <p14:creationId xmlns:p14="http://schemas.microsoft.com/office/powerpoint/2010/main" val="3235801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solidFill>
                  <a:srgbClr val="000000"/>
                </a:solidFill>
              </a:rPr>
              <a:t>Lastly – feedback loops</a:t>
            </a:r>
          </a:p>
        </p:txBody>
      </p:sp>
      <p:sp>
        <p:nvSpPr>
          <p:cNvPr id="4" name="Slide Number Placeholder 3"/>
          <p:cNvSpPr>
            <a:spLocks noGrp="1"/>
          </p:cNvSpPr>
          <p:nvPr>
            <p:ph type="sldNum" sz="quarter" idx="5"/>
          </p:nvPr>
        </p:nvSpPr>
        <p:spPr/>
        <p:txBody>
          <a:bodyPr/>
          <a:lstStyle/>
          <a:p>
            <a:fld id="{23B79B2C-9704-5248-95DC-834003CD586D}" type="slidenum">
              <a:rPr lang="en-US" smtClean="0"/>
              <a:t>31</a:t>
            </a:fld>
            <a:endParaRPr lang="en-US"/>
          </a:p>
        </p:txBody>
      </p:sp>
    </p:spTree>
    <p:extLst>
      <p:ext uri="{BB962C8B-B14F-4D97-AF65-F5344CB8AC3E}">
        <p14:creationId xmlns:p14="http://schemas.microsoft.com/office/powerpoint/2010/main" val="3750041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solidFill>
                  <a:srgbClr val="000000"/>
                </a:solidFill>
              </a:rPr>
              <a:t>What am I talking about when I talk about feedback loops? </a:t>
            </a:r>
          </a:p>
          <a:p>
            <a:pPr marL="0" indent="0">
              <a:buFontTx/>
              <a:buNone/>
            </a:pPr>
            <a:endParaRPr lang="en-GB" sz="1200" dirty="0">
              <a:solidFill>
                <a:srgbClr val="000000"/>
              </a:solidFill>
            </a:endParaRPr>
          </a:p>
          <a:p>
            <a:pPr marL="0" indent="0">
              <a:buFontTx/>
              <a:buNone/>
            </a:pPr>
            <a:r>
              <a:rPr lang="en-GB" sz="1200" dirty="0">
                <a:solidFill>
                  <a:srgbClr val="000000"/>
                </a:solidFill>
              </a:rPr>
              <a:t>Regular execution of our test suit is a feedback loop that lets us know if we have broken anything while making changes.</a:t>
            </a:r>
          </a:p>
          <a:p>
            <a:pPr marL="0" indent="0">
              <a:buFontTx/>
              <a:buNone/>
            </a:pPr>
            <a:r>
              <a:rPr lang="en-GB" sz="1200" dirty="0">
                <a:solidFill>
                  <a:srgbClr val="000000"/>
                </a:solidFill>
              </a:rPr>
              <a:t>It’s a great mechanism – it’s got your back</a:t>
            </a:r>
          </a:p>
          <a:p>
            <a:pPr marL="0" indent="0">
              <a:buFontTx/>
              <a:buNone/>
            </a:pPr>
            <a:endParaRPr lang="en-GB" sz="1200" dirty="0">
              <a:solidFill>
                <a:srgbClr val="000000"/>
              </a:solidFill>
            </a:endParaRPr>
          </a:p>
          <a:p>
            <a:pPr marL="0" indent="0">
              <a:buFontTx/>
              <a:buNone/>
            </a:pPr>
            <a:r>
              <a:rPr lang="en-GB" sz="1200" dirty="0">
                <a:solidFill>
                  <a:srgbClr val="000000"/>
                </a:solidFill>
              </a:rPr>
              <a:t>But its only great if you look after it.</a:t>
            </a:r>
          </a:p>
          <a:p>
            <a:pPr marL="0" indent="0">
              <a:buFontTx/>
              <a:buNone/>
            </a:pPr>
            <a:endParaRPr lang="en-GB" sz="1200" dirty="0">
              <a:solidFill>
                <a:srgbClr val="000000"/>
              </a:solidFill>
            </a:endParaRPr>
          </a:p>
          <a:p>
            <a:pPr marL="0" indent="0">
              <a:buFontTx/>
              <a:buNone/>
            </a:pPr>
            <a:r>
              <a:rPr lang="en-GB" sz="1200" dirty="0">
                <a:solidFill>
                  <a:srgbClr val="000000"/>
                </a:solidFill>
              </a:rPr>
              <a:t>Keep feedback loops short/fasts/reliable/repeatable</a:t>
            </a:r>
          </a:p>
          <a:p>
            <a:pPr marL="0" indent="0">
              <a:buFontTx/>
              <a:buNone/>
            </a:pPr>
            <a:endParaRPr lang="en-GB" sz="1200" dirty="0">
              <a:solidFill>
                <a:srgbClr val="000000"/>
              </a:solidFill>
            </a:endParaRPr>
          </a:p>
          <a:p>
            <a:pPr marL="0" indent="0">
              <a:buFontTx/>
              <a:buNone/>
            </a:pPr>
            <a:r>
              <a:rPr lang="en-GB" sz="1200" dirty="0">
                <a:solidFill>
                  <a:srgbClr val="000000"/>
                </a:solidFill>
              </a:rPr>
              <a:t>Slow feedback loops will be run less often</a:t>
            </a:r>
          </a:p>
          <a:p>
            <a:pPr marL="0" indent="0">
              <a:buFontTx/>
              <a:buNone/>
            </a:pPr>
            <a:endParaRPr lang="en-GB" sz="1200" dirty="0">
              <a:solidFill>
                <a:srgbClr val="000000"/>
              </a:solidFill>
            </a:endParaRPr>
          </a:p>
          <a:p>
            <a:pPr marL="0" indent="0">
              <a:buFontTx/>
              <a:buNone/>
            </a:pPr>
            <a:r>
              <a:rPr lang="en-GB" sz="1200" dirty="0">
                <a:solidFill>
                  <a:srgbClr val="000000"/>
                </a:solidFill>
              </a:rPr>
              <a:t>Unreliable or </a:t>
            </a:r>
            <a:r>
              <a:rPr lang="en-GB" sz="1200" dirty="0" err="1">
                <a:solidFill>
                  <a:srgbClr val="000000"/>
                </a:solidFill>
              </a:rPr>
              <a:t>flakey</a:t>
            </a:r>
            <a:r>
              <a:rPr lang="en-GB" sz="1200" dirty="0">
                <a:solidFill>
                  <a:srgbClr val="000000"/>
                </a:solidFill>
              </a:rPr>
              <a:t> feedback looks will become a source of irritation, and it left unchecked </a:t>
            </a:r>
            <a:r>
              <a:rPr lang="en-GB" sz="1200" b="1" i="0" kern="1200" dirty="0">
                <a:solidFill>
                  <a:schemeClr val="tx1"/>
                </a:solidFill>
                <a:effectLst/>
                <a:latin typeface="+mn-lt"/>
                <a:ea typeface="+mn-ea"/>
                <a:cs typeface="+mn-cs"/>
              </a:rPr>
              <a:t>downright annoying</a:t>
            </a:r>
            <a:r>
              <a:rPr lang="en-GB" sz="1200" dirty="0">
                <a:solidFill>
                  <a:srgbClr val="000000"/>
                </a:solidFill>
              </a:rPr>
              <a:t> </a:t>
            </a:r>
          </a:p>
          <a:p>
            <a:pPr marL="0" indent="0">
              <a:buFontTx/>
              <a:buNone/>
            </a:pPr>
            <a:r>
              <a:rPr lang="en-GB" sz="1200" dirty="0">
                <a:solidFill>
                  <a:srgbClr val="000000"/>
                </a:solidFill>
              </a:rPr>
              <a:t>Once this happens, people stop running them locally, and test only run on the CI server….this makes feedback loops even bigger, and slower, and problems get worse.</a:t>
            </a:r>
          </a:p>
          <a:p>
            <a:pPr marL="0" indent="0">
              <a:buFontTx/>
              <a:buNone/>
            </a:pPr>
            <a:endParaRPr lang="en-GB" sz="1200" dirty="0">
              <a:solidFill>
                <a:srgbClr val="000000"/>
              </a:solidFill>
            </a:endParaRPr>
          </a:p>
          <a:p>
            <a:pPr marL="0" indent="0">
              <a:buFontTx/>
              <a:buNone/>
            </a:pPr>
            <a:r>
              <a:rPr lang="en-GB" sz="1200" b="0" dirty="0">
                <a:solidFill>
                  <a:srgbClr val="000000"/>
                </a:solidFill>
              </a:rPr>
              <a:t>You need look after your test suites and ensure they are always fast and reliable, so that everyone runs them frequently, and you get fast feedback on your progress.</a:t>
            </a:r>
          </a:p>
          <a:p>
            <a:pPr marL="0" indent="0">
              <a:buFontTx/>
              <a:buNone/>
            </a:pPr>
            <a:endParaRPr lang="en-GB" sz="1200" b="0" dirty="0">
              <a:solidFill>
                <a:srgbClr val="000000"/>
              </a:solidFill>
            </a:endParaRPr>
          </a:p>
          <a:p>
            <a:pPr marL="0" indent="0">
              <a:buFontTx/>
              <a:buNone/>
            </a:pPr>
            <a:r>
              <a:rPr lang="en-GB" sz="1200" b="0" dirty="0">
                <a:solidFill>
                  <a:srgbClr val="000000"/>
                </a:solidFill>
              </a:rPr>
              <a:t>Your tests are you friends.</a:t>
            </a:r>
          </a:p>
          <a:p>
            <a:pPr marL="0" indent="0">
              <a:buFontTx/>
              <a:buNone/>
            </a:pPr>
            <a:r>
              <a:rPr lang="en-GB" sz="1200" b="0" dirty="0">
                <a:solidFill>
                  <a:srgbClr val="000000"/>
                </a:solidFill>
              </a:rPr>
              <a:t>Your tests are first class citizens.</a:t>
            </a:r>
          </a:p>
          <a:p>
            <a:pPr marL="0" indent="0">
              <a:buFontTx/>
              <a:buNone/>
            </a:pPr>
            <a:r>
              <a:rPr lang="en-GB" sz="1200" b="0" dirty="0">
                <a:solidFill>
                  <a:srgbClr val="000000"/>
                </a:solidFill>
              </a:rPr>
              <a:t>Your tests deserve the same level of investment as your production code.</a:t>
            </a:r>
          </a:p>
          <a:p>
            <a:pPr marL="0" indent="0">
              <a:buFontTx/>
              <a:buNone/>
            </a:pPr>
            <a:r>
              <a:rPr lang="en-GB" sz="1200" b="0" dirty="0">
                <a:solidFill>
                  <a:srgbClr val="000000"/>
                </a:solidFill>
              </a:rPr>
              <a:t>Look after them.</a:t>
            </a:r>
          </a:p>
        </p:txBody>
      </p:sp>
      <p:sp>
        <p:nvSpPr>
          <p:cNvPr id="4" name="Slide Number Placeholder 3"/>
          <p:cNvSpPr>
            <a:spLocks noGrp="1"/>
          </p:cNvSpPr>
          <p:nvPr>
            <p:ph type="sldNum" sz="quarter" idx="5"/>
          </p:nvPr>
        </p:nvSpPr>
        <p:spPr/>
        <p:txBody>
          <a:bodyPr/>
          <a:lstStyle/>
          <a:p>
            <a:fld id="{23B79B2C-9704-5248-95DC-834003CD586D}" type="slidenum">
              <a:rPr lang="en-US" smtClean="0"/>
              <a:t>32</a:t>
            </a:fld>
            <a:endParaRPr lang="en-US"/>
          </a:p>
        </p:txBody>
      </p:sp>
    </p:spTree>
    <p:extLst>
      <p:ext uri="{BB962C8B-B14F-4D97-AF65-F5344CB8AC3E}">
        <p14:creationId xmlns:p14="http://schemas.microsoft.com/office/powerpoint/2010/main" val="2478618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it’s nearly time for an exercise, but some quick rules </a:t>
            </a:r>
          </a:p>
          <a:p>
            <a:endParaRPr lang="en-US" dirty="0"/>
          </a:p>
          <a:p>
            <a:r>
              <a:rPr lang="en-US" dirty="0"/>
              <a:t>First:</a:t>
            </a:r>
          </a:p>
          <a:p>
            <a:r>
              <a:rPr lang="en-US" dirty="0"/>
              <a:t>Never write any production code unless it makes a failing test go green.</a:t>
            </a:r>
          </a:p>
          <a:p>
            <a:endParaRPr lang="en-US" dirty="0"/>
          </a:p>
          <a:p>
            <a:r>
              <a:rPr lang="en-US" dirty="0"/>
              <a:t>If you want to add new code, first add a failing test or test case.</a:t>
            </a:r>
          </a:p>
          <a:p>
            <a:endParaRPr lang="en-US" dirty="0"/>
          </a:p>
          <a:p>
            <a:r>
              <a:rPr lang="en-US" dirty="0"/>
              <a:t>This way, you know that all our code is covered by at least one test….because you wrote the test first</a:t>
            </a:r>
          </a:p>
          <a:p>
            <a:endParaRPr lang="en-US" dirty="0"/>
          </a:p>
          <a:p>
            <a:endParaRPr lang="en-US" dirty="0"/>
          </a:p>
          <a:p>
            <a:r>
              <a:rPr lang="en-US" dirty="0"/>
              <a:t>Second:</a:t>
            </a:r>
          </a:p>
          <a:p>
            <a:r>
              <a:rPr lang="en-US" dirty="0"/>
              <a:t>Don’t test private methods explicitly.</a:t>
            </a:r>
          </a:p>
          <a:p>
            <a:r>
              <a:rPr lang="en-US" dirty="0"/>
              <a:t>Private methods should only ever have been created during the refactor phase of Red Green Refactor. They will therefore be called by at least one public method….and as all our public methods are created from tests, it means are private methods are covered by tests.</a:t>
            </a:r>
          </a:p>
          <a:p>
            <a:endParaRPr lang="en-US" dirty="0"/>
          </a:p>
          <a:p>
            <a:endParaRPr lang="en-US" dirty="0"/>
          </a:p>
          <a:p>
            <a:r>
              <a:rPr lang="en-US" dirty="0"/>
              <a:t>Third: </a:t>
            </a:r>
          </a:p>
          <a:p>
            <a:r>
              <a:rPr lang="en-US" dirty="0"/>
              <a:t>Don’t explicitly write tests to check that the Language, or a Framework or a library you are using is working correctly.</a:t>
            </a:r>
          </a:p>
          <a:p>
            <a:r>
              <a:rPr lang="en-US" dirty="0"/>
              <a:t>Partly because that’s the job for the people to built it, not you, and partly because it’s going to be covered implicitly anyway.</a:t>
            </a:r>
          </a:p>
          <a:p>
            <a:r>
              <a:rPr lang="en-US" dirty="0"/>
              <a:t> </a:t>
            </a:r>
          </a:p>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33</a:t>
            </a:fld>
            <a:endParaRPr lang="en-US"/>
          </a:p>
        </p:txBody>
      </p:sp>
    </p:spTree>
    <p:extLst>
      <p:ext uri="{BB962C8B-B14F-4D97-AF65-F5344CB8AC3E}">
        <p14:creationId xmlns:p14="http://schemas.microsoft.com/office/powerpoint/2010/main" val="257821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code as an example:</a:t>
            </a:r>
          </a:p>
          <a:p>
            <a:endParaRPr lang="en-US" dirty="0"/>
          </a:p>
          <a:p>
            <a:r>
              <a:rPr lang="en-US" dirty="0"/>
              <a:t>This test is pointless because it only really tells you that there isn’t a bug in Python.</a:t>
            </a:r>
          </a:p>
          <a:p>
            <a:endParaRPr lang="en-US" dirty="0"/>
          </a:p>
          <a:p>
            <a:r>
              <a:rPr lang="en-US" dirty="0"/>
              <a:t>Now, you may argue that there could be a typo, or I made a copy and past error and assigned first name to the surname property.</a:t>
            </a:r>
          </a:p>
          <a:p>
            <a:endParaRPr lang="en-US" dirty="0"/>
          </a:p>
          <a:p>
            <a:r>
              <a:rPr lang="en-US" dirty="0"/>
              <a:t>Ok….but if we are following TDD so we only created the Person Object and these properties in order to make a failing test go green….</a:t>
            </a:r>
          </a:p>
          <a:p>
            <a:endParaRPr lang="en-US" dirty="0"/>
          </a:p>
          <a:p>
            <a:r>
              <a:rPr lang="en-US" dirty="0"/>
              <a:t>So our constructor logic is covered implicitly… and the only thing this explicit test is doing is adding more code for us to maintain going forward.</a:t>
            </a:r>
          </a:p>
        </p:txBody>
      </p:sp>
      <p:sp>
        <p:nvSpPr>
          <p:cNvPr id="4" name="Slide Number Placeholder 3"/>
          <p:cNvSpPr>
            <a:spLocks noGrp="1"/>
          </p:cNvSpPr>
          <p:nvPr>
            <p:ph type="sldNum" sz="quarter" idx="5"/>
          </p:nvPr>
        </p:nvSpPr>
        <p:spPr/>
        <p:txBody>
          <a:bodyPr/>
          <a:lstStyle/>
          <a:p>
            <a:fld id="{23B79B2C-9704-5248-95DC-834003CD586D}" type="slidenum">
              <a:rPr lang="en-US" smtClean="0"/>
              <a:t>34</a:t>
            </a:fld>
            <a:endParaRPr lang="en-US"/>
          </a:p>
        </p:txBody>
      </p:sp>
    </p:spTree>
    <p:extLst>
      <p:ext uri="{BB962C8B-B14F-4D97-AF65-F5344CB8AC3E}">
        <p14:creationId xmlns:p14="http://schemas.microsoft.com/office/powerpoint/2010/main" val="41226806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a:t>
            </a:r>
          </a:p>
          <a:p>
            <a:endParaRPr lang="en-US" dirty="0"/>
          </a:p>
          <a:p>
            <a:r>
              <a:rPr lang="en-US" dirty="0"/>
              <a:t>Time for you lot to give it a go and put all this into practice.</a:t>
            </a:r>
          </a:p>
          <a:p>
            <a:r>
              <a:rPr lang="en-US" dirty="0"/>
              <a:t>I’m going to be the product owner and you guys are going to build me a report generator. So I won’t be doing any coding, although I will be flipping roles between product owner and mentor to give you some direction if needed.</a:t>
            </a:r>
          </a:p>
          <a:p>
            <a:endParaRPr lang="en-US" dirty="0"/>
          </a:p>
          <a:p>
            <a:r>
              <a:rPr lang="en-US" dirty="0"/>
              <a:t>Context:</a:t>
            </a:r>
          </a:p>
          <a:p>
            <a:r>
              <a:rPr lang="en-US" dirty="0"/>
              <a:t>I’m looking to launch a new marketing campaign to push a new home insurance add-on product to existing home insurance customers.</a:t>
            </a:r>
          </a:p>
          <a:p>
            <a:r>
              <a:rPr lang="en-US" dirty="0"/>
              <a:t>However, it’s a pretty niche product, so we will only be targeting male homeowners within a certain age bracket.</a:t>
            </a:r>
          </a:p>
          <a:p>
            <a:r>
              <a:rPr lang="en-US" dirty="0"/>
              <a:t>There are 2 report formats required. Which format the results are displayed in is dependent on the result of call to the MVT web service – we are basically A/B testing to see which format is the most successful.</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35</a:t>
            </a:fld>
            <a:endParaRPr lang="en-US"/>
          </a:p>
        </p:txBody>
      </p:sp>
    </p:spTree>
    <p:extLst>
      <p:ext uri="{BB962C8B-B14F-4D97-AF65-F5344CB8AC3E}">
        <p14:creationId xmlns:p14="http://schemas.microsoft.com/office/powerpoint/2010/main" val="33360069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Here is the database schema for our customer data, with a few samples so you can see what we are dealing with.</a:t>
            </a:r>
          </a:p>
          <a:p>
            <a:pPr marL="171450" indent="-171450">
              <a:buFontTx/>
              <a:buChar char="-"/>
            </a:pPr>
            <a:endParaRPr lang="en-US" dirty="0"/>
          </a:p>
          <a:p>
            <a:pPr marL="171450" indent="-171450">
              <a:buFontTx/>
              <a:buChar char="-"/>
            </a:pPr>
            <a:r>
              <a:rPr lang="en-US" dirty="0"/>
              <a:t>I’ve already created a git repo with some things in to kick us off…This schema is in there, so you don’t need to consume of that just now.</a:t>
            </a:r>
          </a:p>
          <a:p>
            <a:pPr marL="171450" indent="-171450">
              <a:buFontTx/>
              <a:buChar char="-"/>
            </a:pPr>
            <a:r>
              <a:rPr lang="en-US" dirty="0"/>
              <a:t>This is also available in JSON if that is more useful to you.</a:t>
            </a:r>
          </a:p>
        </p:txBody>
      </p:sp>
      <p:sp>
        <p:nvSpPr>
          <p:cNvPr id="4" name="Slide Number Placeholder 3"/>
          <p:cNvSpPr>
            <a:spLocks noGrp="1"/>
          </p:cNvSpPr>
          <p:nvPr>
            <p:ph type="sldNum" sz="quarter" idx="5"/>
          </p:nvPr>
        </p:nvSpPr>
        <p:spPr/>
        <p:txBody>
          <a:bodyPr/>
          <a:lstStyle/>
          <a:p>
            <a:fld id="{23B79B2C-9704-5248-95DC-834003CD586D}" type="slidenum">
              <a:rPr lang="en-US" smtClean="0"/>
              <a:t>36</a:t>
            </a:fld>
            <a:endParaRPr lang="en-US"/>
          </a:p>
        </p:txBody>
      </p:sp>
    </p:spTree>
    <p:extLst>
      <p:ext uri="{BB962C8B-B14F-4D97-AF65-F5344CB8AC3E}">
        <p14:creationId xmlns:p14="http://schemas.microsoft.com/office/powerpoint/2010/main" val="4218772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Now the 2 different report formats are </a:t>
            </a:r>
          </a:p>
          <a:p>
            <a:pPr marL="228600" indent="-228600">
              <a:buFont typeface="+mj-lt"/>
              <a:buAutoNum type="arabicPeriod"/>
            </a:pPr>
            <a:r>
              <a:rPr lang="en-US" dirty="0"/>
              <a:t>The complete customer dataset that we’ve just seen, and</a:t>
            </a:r>
          </a:p>
          <a:p>
            <a:pPr marL="228600" indent="-228600">
              <a:buFont typeface="+mj-lt"/>
              <a:buAutoNum type="arabicPeriod"/>
            </a:pPr>
            <a:r>
              <a:rPr lang="en-US" dirty="0"/>
              <a:t>What we call a </a:t>
            </a:r>
            <a:r>
              <a:rPr lang="en-US" dirty="0" err="1"/>
              <a:t>TargetedCustomer</a:t>
            </a:r>
            <a:r>
              <a:rPr lang="en-US" dirty="0"/>
              <a:t>, which looks like this:</a:t>
            </a:r>
          </a:p>
          <a:p>
            <a:pPr marL="228600" indent="-228600">
              <a:buFont typeface="+mj-lt"/>
              <a:buAutoNum type="arabicPeriod"/>
            </a:pPr>
            <a:endParaRPr lang="en-US" dirty="0"/>
          </a:p>
          <a:p>
            <a:pPr marL="0" indent="0">
              <a:buFont typeface="+mj-lt"/>
              <a:buNone/>
            </a:pPr>
            <a:r>
              <a:rPr lang="en-US" dirty="0"/>
              <a:t>Again, this is in the repo and is available in JSON format too.</a:t>
            </a:r>
          </a:p>
          <a:p>
            <a:pPr marL="0" indent="0">
              <a:buFont typeface="+mj-lt"/>
              <a:buNone/>
            </a:pPr>
            <a:endParaRPr lang="en-US" dirty="0"/>
          </a:p>
          <a:p>
            <a:pPr marL="0" indent="0">
              <a:buFont typeface="+mj-lt"/>
              <a:buNone/>
            </a:pPr>
            <a:r>
              <a:rPr lang="en-US" dirty="0"/>
              <a:t>So basically, for one report you’ll need to map raw customer data into this format here, and for the other, you can just output the raw customer data without mapping to a new format at </a:t>
            </a:r>
            <a:r>
              <a:rPr lang="en-US" dirty="0" err="1"/>
              <a:t>all.T</a:t>
            </a:r>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37</a:t>
            </a:fld>
            <a:endParaRPr lang="en-US"/>
          </a:p>
        </p:txBody>
      </p:sp>
    </p:spTree>
    <p:extLst>
      <p:ext uri="{BB962C8B-B14F-4D97-AF65-F5344CB8AC3E}">
        <p14:creationId xmlns:p14="http://schemas.microsoft.com/office/powerpoint/2010/main" val="317293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Here is the Git repo </a:t>
            </a:r>
            <a:r>
              <a:rPr lang="en-US" dirty="0" err="1"/>
              <a:t>url</a:t>
            </a:r>
            <a:r>
              <a:rPr lang="en-US" dirty="0"/>
              <a:t>, which through the magic of teams you may just be able to click to open </a:t>
            </a:r>
          </a:p>
          <a:p>
            <a:pPr marL="0" indent="0">
              <a:buFontTx/>
              <a:buNone/>
            </a:pPr>
            <a:endParaRPr lang="en-US" dirty="0"/>
          </a:p>
          <a:p>
            <a:pPr marL="0" indent="0">
              <a:buFontTx/>
              <a:buNone/>
            </a:pPr>
            <a:r>
              <a:rPr lang="en-US" dirty="0"/>
              <a:t>So what we need now is for someone to volunteer to be our pilot: share their screen and do some typing while the rest of you drive.</a:t>
            </a:r>
          </a:p>
          <a:p>
            <a:pPr marL="0" indent="0">
              <a:buFontTx/>
              <a:buNone/>
            </a:pPr>
            <a:r>
              <a:rPr lang="en-US" dirty="0"/>
              <a:t>Any takers?</a:t>
            </a:r>
          </a:p>
          <a:p>
            <a:pPr marL="0" indent="0">
              <a:buFontTx/>
              <a:buNone/>
            </a:pPr>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38</a:t>
            </a:fld>
            <a:endParaRPr lang="en-US"/>
          </a:p>
        </p:txBody>
      </p:sp>
    </p:spTree>
    <p:extLst>
      <p:ext uri="{BB962C8B-B14F-4D97-AF65-F5344CB8AC3E}">
        <p14:creationId xmlns:p14="http://schemas.microsoft.com/office/powerpoint/2010/main" val="604531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a:t>
            </a:r>
          </a:p>
        </p:txBody>
      </p:sp>
      <p:sp>
        <p:nvSpPr>
          <p:cNvPr id="4" name="Slide Number Placeholder 3"/>
          <p:cNvSpPr>
            <a:spLocks noGrp="1"/>
          </p:cNvSpPr>
          <p:nvPr>
            <p:ph type="sldNum" sz="quarter" idx="5"/>
          </p:nvPr>
        </p:nvSpPr>
        <p:spPr/>
        <p:txBody>
          <a:bodyPr/>
          <a:lstStyle/>
          <a:p>
            <a:fld id="{23B79B2C-9704-5248-95DC-834003CD586D}" type="slidenum">
              <a:rPr lang="en-US" smtClean="0"/>
              <a:t>39</a:t>
            </a:fld>
            <a:endParaRPr lang="en-US"/>
          </a:p>
        </p:txBody>
      </p:sp>
    </p:spTree>
    <p:extLst>
      <p:ext uri="{BB962C8B-B14F-4D97-AF65-F5344CB8AC3E}">
        <p14:creationId xmlns:p14="http://schemas.microsoft.com/office/powerpoint/2010/main" val="3004038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I thought before we started I ought to tell you a little bit about my self, not to brag or convince you why you ought to listen to me, rather just to give you a little context on what my Test Driven Development journey has been like, and where I’m coming from.</a:t>
            </a:r>
          </a:p>
          <a:p>
            <a:endParaRPr lang="en-GB" sz="1200" dirty="0">
              <a:solidFill>
                <a:srgbClr val="000000"/>
              </a:solidFill>
            </a:endParaRPr>
          </a:p>
          <a:p>
            <a:r>
              <a:rPr lang="en-GB" sz="1200" dirty="0">
                <a:solidFill>
                  <a:srgbClr val="000000"/>
                </a:solidFill>
              </a:rPr>
              <a:t>I’ve been a Dev now for about 20 years, mostly in </a:t>
            </a:r>
            <a:r>
              <a:rPr lang="en-GB" sz="1200" dirty="0" err="1">
                <a:solidFill>
                  <a:srgbClr val="000000"/>
                </a:solidFill>
              </a:rPr>
              <a:t>.Net</a:t>
            </a:r>
            <a:r>
              <a:rPr lang="en-GB" sz="1200" dirty="0">
                <a:solidFill>
                  <a:srgbClr val="000000"/>
                </a:solidFill>
              </a:rPr>
              <a:t> and it’s various flavours.</a:t>
            </a:r>
          </a:p>
          <a:p>
            <a:r>
              <a:rPr lang="en-GB" sz="1200" dirty="0">
                <a:solidFill>
                  <a:srgbClr val="000000"/>
                </a:solidFill>
              </a:rPr>
              <a:t>I’m mostly an object orientated guy, but recently I’ve got really into the Functional way of doing things too.</a:t>
            </a:r>
          </a:p>
          <a:p>
            <a:endParaRPr lang="en-GB" sz="1200" dirty="0">
              <a:solidFill>
                <a:srgbClr val="000000"/>
              </a:solidFill>
            </a:endParaRPr>
          </a:p>
          <a:p>
            <a:r>
              <a:rPr lang="en-GB" sz="1200" dirty="0">
                <a:solidFill>
                  <a:srgbClr val="000000"/>
                </a:solidFill>
              </a:rPr>
              <a:t>I’ve been with CTM now for about 12 years, and have worked in many roles:</a:t>
            </a:r>
          </a:p>
          <a:p>
            <a:r>
              <a:rPr lang="en-GB" sz="1200" dirty="0">
                <a:solidFill>
                  <a:srgbClr val="000000"/>
                </a:solidFill>
              </a:rPr>
              <a:t>From dev, senior dev, tech lead, and even </a:t>
            </a:r>
            <a:r>
              <a:rPr lang="en-GB" sz="1200" dirty="0" err="1">
                <a:solidFill>
                  <a:srgbClr val="000000"/>
                </a:solidFill>
              </a:rPr>
              <a:t>departmentale</a:t>
            </a:r>
            <a:r>
              <a:rPr lang="en-GB" sz="1200" dirty="0">
                <a:solidFill>
                  <a:srgbClr val="000000"/>
                </a:solidFill>
              </a:rPr>
              <a:t> development manager.</a:t>
            </a:r>
          </a:p>
          <a:p>
            <a:endParaRPr lang="en-GB" sz="1200" dirty="0">
              <a:solidFill>
                <a:srgbClr val="000000"/>
              </a:solidFill>
            </a:endParaRPr>
          </a:p>
          <a:p>
            <a:r>
              <a:rPr lang="en-GB" sz="1200" dirty="0">
                <a:solidFill>
                  <a:srgbClr val="000000"/>
                </a:solidFill>
              </a:rPr>
              <a:t>My first experience with Test Driven Development was at my previous company, when I was a very inexperienced dev.</a:t>
            </a:r>
          </a:p>
          <a:p>
            <a:r>
              <a:rPr lang="en-GB" sz="1200" dirty="0">
                <a:solidFill>
                  <a:srgbClr val="000000"/>
                </a:solidFill>
              </a:rPr>
              <a:t>I don’t really think I understood the value it was giving us back then.</a:t>
            </a:r>
          </a:p>
          <a:p>
            <a:endParaRPr lang="en-GB" sz="1200" dirty="0">
              <a:solidFill>
                <a:srgbClr val="000000"/>
              </a:solidFill>
            </a:endParaRPr>
          </a:p>
          <a:p>
            <a:r>
              <a:rPr lang="en-GB" sz="1200" dirty="0">
                <a:solidFill>
                  <a:srgbClr val="000000"/>
                </a:solidFill>
              </a:rPr>
              <a:t>So when I left that role and came to BGL, where we didn’t do this, I didn’t really </a:t>
            </a:r>
            <a:r>
              <a:rPr lang="en-GB" sz="1200" dirty="0" err="1">
                <a:solidFill>
                  <a:srgbClr val="000000"/>
                </a:solidFill>
              </a:rPr>
              <a:t>persue</a:t>
            </a:r>
            <a:r>
              <a:rPr lang="en-GB" sz="1200" dirty="0">
                <a:solidFill>
                  <a:srgbClr val="000000"/>
                </a:solidFill>
              </a:rPr>
              <a:t> it.</a:t>
            </a:r>
          </a:p>
          <a:p>
            <a:endParaRPr lang="en-GB" sz="1200" dirty="0">
              <a:solidFill>
                <a:srgbClr val="000000"/>
              </a:solidFill>
            </a:endParaRPr>
          </a:p>
          <a:p>
            <a:r>
              <a:rPr lang="en-GB" sz="1200" dirty="0">
                <a:solidFill>
                  <a:srgbClr val="000000"/>
                </a:solidFill>
              </a:rPr>
              <a:t>Then a few years later, CTM decided to shake things up a bit and got </a:t>
            </a:r>
            <a:r>
              <a:rPr lang="en-GB" sz="1200" dirty="0" err="1">
                <a:solidFill>
                  <a:srgbClr val="000000"/>
                </a:solidFill>
              </a:rPr>
              <a:t>ThoughtWorks</a:t>
            </a:r>
            <a:r>
              <a:rPr lang="en-GB" sz="1200" dirty="0">
                <a:solidFill>
                  <a:srgbClr val="000000"/>
                </a:solidFill>
              </a:rPr>
              <a:t> in to show us how software ought to be written.</a:t>
            </a:r>
          </a:p>
          <a:p>
            <a:r>
              <a:rPr lang="en-GB" sz="1200" dirty="0">
                <a:solidFill>
                  <a:srgbClr val="000000"/>
                </a:solidFill>
              </a:rPr>
              <a:t>I was lucky enough to be one of a few people </a:t>
            </a:r>
            <a:r>
              <a:rPr lang="en-GB" sz="1200" dirty="0" err="1">
                <a:solidFill>
                  <a:srgbClr val="000000"/>
                </a:solidFill>
              </a:rPr>
              <a:t>drafed</a:t>
            </a:r>
            <a:r>
              <a:rPr lang="en-GB" sz="1200" dirty="0">
                <a:solidFill>
                  <a:srgbClr val="000000"/>
                </a:solidFill>
              </a:rPr>
              <a:t> onto the Project to build the new credit cards journey, which would include Agile and XP techniques, including Test Driven Development.</a:t>
            </a:r>
          </a:p>
          <a:p>
            <a:endParaRPr lang="en-GB" sz="1200" dirty="0">
              <a:solidFill>
                <a:srgbClr val="000000"/>
              </a:solidFill>
            </a:endParaRPr>
          </a:p>
          <a:p>
            <a:r>
              <a:rPr lang="en-GB" sz="1200" dirty="0">
                <a:solidFill>
                  <a:srgbClr val="000000"/>
                </a:solidFill>
              </a:rPr>
              <a:t>And it was then that It really started to fall into place for me – working with a group of </a:t>
            </a:r>
            <a:r>
              <a:rPr lang="en-GB" sz="1200" dirty="0" err="1">
                <a:solidFill>
                  <a:srgbClr val="000000"/>
                </a:solidFill>
              </a:rPr>
              <a:t>devs</a:t>
            </a:r>
            <a:r>
              <a:rPr lang="en-GB" sz="1200" dirty="0">
                <a:solidFill>
                  <a:srgbClr val="000000"/>
                </a:solidFill>
              </a:rPr>
              <a:t> that were clearly sold on this approach and the benefits that it brought, but who were also willing to teach us how to do it.</a:t>
            </a:r>
          </a:p>
          <a:p>
            <a:endParaRPr lang="en-GB" sz="1200" dirty="0">
              <a:solidFill>
                <a:srgbClr val="000000"/>
              </a:solidFill>
            </a:endParaRPr>
          </a:p>
          <a:p>
            <a:r>
              <a:rPr lang="en-GB" sz="1200" dirty="0">
                <a:solidFill>
                  <a:srgbClr val="000000"/>
                </a:solidFill>
              </a:rPr>
              <a:t>That was about 8 years ago maybe. I’ve been a Test Driven Developer ever since.</a:t>
            </a:r>
          </a:p>
          <a:p>
            <a:r>
              <a:rPr lang="en-GB" sz="1200" dirty="0">
                <a:solidFill>
                  <a:srgbClr val="000000"/>
                </a:solidFill>
              </a:rPr>
              <a:t>The only time I really skip the test first approach is when I’m playing around with things and learning. But even then, sometimes I find it useful to write tests in order to answer questions I have about how things work – I find it’s a really quick way to step into the detail of the code and debug.</a:t>
            </a:r>
          </a:p>
          <a:p>
            <a:endParaRPr lang="en-GB" sz="1200" dirty="0">
              <a:solidFill>
                <a:srgbClr val="000000"/>
              </a:solidFill>
            </a:endParaRPr>
          </a:p>
          <a:p>
            <a:r>
              <a:rPr lang="en-GB" sz="1200" dirty="0">
                <a:solidFill>
                  <a:srgbClr val="000000"/>
                </a:solidFill>
              </a:rPr>
              <a:t>So, that’s a little about me now onto the interesting stuff.</a:t>
            </a:r>
          </a:p>
          <a:p>
            <a:endParaRPr lang="en-GB" sz="1200" dirty="0">
              <a:solidFill>
                <a:srgbClr val="000000"/>
              </a:solidFill>
            </a:endParaRPr>
          </a:p>
          <a:p>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4</a:t>
            </a:fld>
            <a:endParaRPr lang="en-US"/>
          </a:p>
        </p:txBody>
      </p:sp>
    </p:spTree>
    <p:extLst>
      <p:ext uri="{BB962C8B-B14F-4D97-AF65-F5344CB8AC3E}">
        <p14:creationId xmlns:p14="http://schemas.microsoft.com/office/powerpoint/2010/main" val="1249732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40</a:t>
            </a:fld>
            <a:endParaRPr lang="en-US"/>
          </a:p>
        </p:txBody>
      </p:sp>
    </p:spTree>
    <p:extLst>
      <p:ext uri="{BB962C8B-B14F-4D97-AF65-F5344CB8AC3E}">
        <p14:creationId xmlns:p14="http://schemas.microsoft.com/office/powerpoint/2010/main" val="33084875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41</a:t>
            </a:fld>
            <a:endParaRPr lang="en-US"/>
          </a:p>
        </p:txBody>
      </p:sp>
    </p:spTree>
    <p:extLst>
      <p:ext uri="{BB962C8B-B14F-4D97-AF65-F5344CB8AC3E}">
        <p14:creationId xmlns:p14="http://schemas.microsoft.com/office/powerpoint/2010/main" val="14578828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42</a:t>
            </a:fld>
            <a:endParaRPr lang="en-US"/>
          </a:p>
        </p:txBody>
      </p:sp>
    </p:spTree>
    <p:extLst>
      <p:ext uri="{BB962C8B-B14F-4D97-AF65-F5344CB8AC3E}">
        <p14:creationId xmlns:p14="http://schemas.microsoft.com/office/powerpoint/2010/main" val="3071559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So the number one thing we need to establish about testing before we start is:</a:t>
            </a:r>
          </a:p>
          <a:p>
            <a:endParaRPr lang="en-GB" sz="1200" dirty="0">
              <a:solidFill>
                <a:srgbClr val="000000"/>
              </a:solidFill>
            </a:endParaRPr>
          </a:p>
          <a:p>
            <a:r>
              <a:rPr lang="en-GB" sz="1200" dirty="0">
                <a:solidFill>
                  <a:srgbClr val="000000"/>
                </a:solidFill>
              </a:rPr>
              <a:t>that tests are first class citizens too!</a:t>
            </a:r>
          </a:p>
          <a:p>
            <a:endParaRPr lang="en-GB" sz="1200" dirty="0">
              <a:solidFill>
                <a:srgbClr val="000000"/>
              </a:solidFill>
            </a:endParaRPr>
          </a:p>
          <a:p>
            <a:r>
              <a:rPr lang="en-GB" sz="1200" dirty="0">
                <a:solidFill>
                  <a:srgbClr val="000000"/>
                </a:solidFill>
              </a:rPr>
              <a:t>If we treat our tests as anything other than first class citizens then they degrade and rot.</a:t>
            </a:r>
          </a:p>
          <a:p>
            <a:r>
              <a:rPr lang="en-GB" sz="1200" dirty="0">
                <a:solidFill>
                  <a:srgbClr val="000000"/>
                </a:solidFill>
              </a:rPr>
              <a:t>They become hard to read and hard to maintain. And When things are hard, the problems get worse.</a:t>
            </a:r>
          </a:p>
          <a:p>
            <a:endParaRPr lang="en-GB" sz="1200" dirty="0">
              <a:solidFill>
                <a:srgbClr val="000000"/>
              </a:solidFill>
            </a:endParaRPr>
          </a:p>
          <a:p>
            <a:r>
              <a:rPr lang="en-GB" sz="1200" dirty="0">
                <a:solidFill>
                  <a:srgbClr val="000000"/>
                </a:solidFill>
              </a:rPr>
              <a:t>So, When people say things like, </a:t>
            </a:r>
          </a:p>
          <a:p>
            <a:r>
              <a:rPr lang="en-GB" sz="1200" dirty="0">
                <a:solidFill>
                  <a:srgbClr val="000000"/>
                </a:solidFill>
              </a:rPr>
              <a:t>“The customer is paying for features, not tests”</a:t>
            </a:r>
          </a:p>
          <a:p>
            <a:r>
              <a:rPr lang="en-GB" sz="1200" dirty="0">
                <a:solidFill>
                  <a:srgbClr val="000000"/>
                </a:solidFill>
              </a:rPr>
              <a:t>Or</a:t>
            </a:r>
          </a:p>
          <a:p>
            <a:r>
              <a:rPr lang="en-GB" sz="1200" dirty="0">
                <a:solidFill>
                  <a:srgbClr val="000000"/>
                </a:solidFill>
              </a:rPr>
              <a:t>“It’s the production code that pays the bills, not the tests”</a:t>
            </a:r>
          </a:p>
          <a:p>
            <a:endParaRPr lang="en-GB" sz="1200" dirty="0">
              <a:solidFill>
                <a:srgbClr val="000000"/>
              </a:solidFill>
            </a:endParaRPr>
          </a:p>
          <a:p>
            <a:r>
              <a:rPr lang="en-GB" sz="1200" dirty="0">
                <a:solidFill>
                  <a:srgbClr val="000000"/>
                </a:solidFill>
              </a:rPr>
              <a:t>Yes, but the customer is paying for WORKING features.</a:t>
            </a:r>
          </a:p>
          <a:p>
            <a:endParaRPr lang="en-GB" sz="1200" dirty="0">
              <a:solidFill>
                <a:srgbClr val="000000"/>
              </a:solidFill>
            </a:endParaRPr>
          </a:p>
          <a:p>
            <a:r>
              <a:rPr lang="en-GB" sz="1200" dirty="0">
                <a:solidFill>
                  <a:srgbClr val="000000"/>
                </a:solidFill>
              </a:rPr>
              <a:t>The value of the tests is that they tell us that the production code works.</a:t>
            </a:r>
          </a:p>
          <a:p>
            <a:r>
              <a:rPr lang="en-GB" sz="1200" dirty="0">
                <a:solidFill>
                  <a:srgbClr val="000000"/>
                </a:solidFill>
              </a:rPr>
              <a:t>And that is why we value the tests, because otherwise we have to validate that ourselves and manual testing if mind-numbingly dull.</a:t>
            </a:r>
          </a:p>
          <a:p>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5</a:t>
            </a:fld>
            <a:endParaRPr lang="en-US"/>
          </a:p>
        </p:txBody>
      </p:sp>
    </p:spTree>
    <p:extLst>
      <p:ext uri="{BB962C8B-B14F-4D97-AF65-F5344CB8AC3E}">
        <p14:creationId xmlns:p14="http://schemas.microsoft.com/office/powerpoint/2010/main" val="970162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I don’t really think I need to give the hard sell on test automation, so we won’t labour on these points too long.</a:t>
            </a:r>
          </a:p>
          <a:p>
            <a:r>
              <a:rPr lang="en-GB" sz="1200" dirty="0">
                <a:solidFill>
                  <a:srgbClr val="000000"/>
                </a:solidFill>
              </a:rPr>
              <a:t>I think we can all agree that the automation of testing is a good thing.</a:t>
            </a:r>
          </a:p>
          <a:p>
            <a:endParaRPr lang="en-GB" sz="1200" dirty="0">
              <a:solidFill>
                <a:srgbClr val="000000"/>
              </a:solidFill>
            </a:endParaRPr>
          </a:p>
          <a:p>
            <a:r>
              <a:rPr lang="en-GB" sz="1200" dirty="0">
                <a:solidFill>
                  <a:srgbClr val="000000"/>
                </a:solidFill>
              </a:rPr>
              <a:t>- It reduces the amount of time and effort we need to spend launching &amp; running the application, and manually walking through test scenarios in order to evaluate is we have (A) correctly implemented the required change, and (B) not broken any existing features in the process</a:t>
            </a:r>
          </a:p>
          <a:p>
            <a:endParaRPr lang="en-GB" sz="1200" dirty="0">
              <a:solidFill>
                <a:srgbClr val="000000"/>
              </a:solidFill>
            </a:endParaRPr>
          </a:p>
          <a:p>
            <a:pPr marL="171450" indent="-171450">
              <a:buFontTx/>
              <a:buChar char="-"/>
            </a:pPr>
            <a:r>
              <a:rPr lang="en-GB" sz="1200" dirty="0">
                <a:solidFill>
                  <a:srgbClr val="000000"/>
                </a:solidFill>
              </a:rPr>
              <a:t>It gives us this feedback faster than we could ever hope to achieve if we were to do this manually </a:t>
            </a:r>
          </a:p>
          <a:p>
            <a:pPr marL="171450" indent="-171450">
              <a:buFontTx/>
              <a:buChar char="-"/>
            </a:pPr>
            <a:r>
              <a:rPr lang="en-GB" sz="1200" dirty="0">
                <a:solidFill>
                  <a:srgbClr val="000000"/>
                </a:solidFill>
              </a:rPr>
              <a:t>It’s more consistent than us humans: the machine will do exactly the same thing each time the test runs, it wont forget a step or a scenario, and doesn’t get distracted by external noise such as email, or the post man knocking on the door.</a:t>
            </a:r>
          </a:p>
          <a:p>
            <a:pPr marL="171450" indent="-171450">
              <a:buFontTx/>
              <a:buChar char="-"/>
            </a:pPr>
            <a:endParaRPr lang="en-GB" sz="1200" dirty="0">
              <a:solidFill>
                <a:srgbClr val="000000"/>
              </a:solidFill>
            </a:endParaRPr>
          </a:p>
          <a:p>
            <a:pPr marL="171450" indent="-171450">
              <a:buFontTx/>
              <a:buChar char="-"/>
            </a:pPr>
            <a:r>
              <a:rPr lang="en-GB" sz="1200" dirty="0">
                <a:solidFill>
                  <a:srgbClr val="000000"/>
                </a:solidFill>
              </a:rPr>
              <a:t>It’s fast, reliable, and repeatable </a:t>
            </a:r>
          </a:p>
          <a:p>
            <a:pPr marL="171450" indent="-171450">
              <a:buFontTx/>
              <a:buChar char="-"/>
            </a:pPr>
            <a:endParaRPr lang="en-GB" sz="1200" dirty="0">
              <a:solidFill>
                <a:srgbClr val="000000"/>
              </a:solidFill>
            </a:endParaRPr>
          </a:p>
          <a:p>
            <a:pPr marL="171450" indent="-171450">
              <a:buFontTx/>
              <a:buChar char="-"/>
            </a:pPr>
            <a:r>
              <a:rPr lang="en-GB" sz="1200" dirty="0">
                <a:solidFill>
                  <a:srgbClr val="000000"/>
                </a:solidFill>
              </a:rPr>
              <a:t>And these 3 qualities give us confidence to move forward, happy that we aren't breaking anything </a:t>
            </a:r>
          </a:p>
        </p:txBody>
      </p:sp>
      <p:sp>
        <p:nvSpPr>
          <p:cNvPr id="4" name="Slide Number Placeholder 3"/>
          <p:cNvSpPr>
            <a:spLocks noGrp="1"/>
          </p:cNvSpPr>
          <p:nvPr>
            <p:ph type="sldNum" sz="quarter" idx="5"/>
          </p:nvPr>
        </p:nvSpPr>
        <p:spPr/>
        <p:txBody>
          <a:bodyPr/>
          <a:lstStyle/>
          <a:p>
            <a:fld id="{23B79B2C-9704-5248-95DC-834003CD586D}" type="slidenum">
              <a:rPr lang="en-US" smtClean="0"/>
              <a:t>6</a:t>
            </a:fld>
            <a:endParaRPr lang="en-US"/>
          </a:p>
        </p:txBody>
      </p:sp>
    </p:spTree>
    <p:extLst>
      <p:ext uri="{BB962C8B-B14F-4D97-AF65-F5344CB8AC3E}">
        <p14:creationId xmlns:p14="http://schemas.microsoft.com/office/powerpoint/2010/main" val="4221513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So if we can all agree that test automation is the way forward, the next step is to discuss the different types of Test.</a:t>
            </a:r>
          </a:p>
          <a:p>
            <a:r>
              <a:rPr lang="en-GB" sz="1200" dirty="0">
                <a:solidFill>
                  <a:srgbClr val="000000"/>
                </a:solidFill>
              </a:rPr>
              <a:t>Or to put it more accurately, the different processes available for creating our tests.</a:t>
            </a:r>
          </a:p>
          <a:p>
            <a:endParaRPr lang="en-GB" sz="1200" dirty="0">
              <a:solidFill>
                <a:srgbClr val="000000"/>
              </a:solidFill>
            </a:endParaRPr>
          </a:p>
          <a:p>
            <a:r>
              <a:rPr lang="en-GB" sz="1200" dirty="0">
                <a:solidFill>
                  <a:srgbClr val="000000"/>
                </a:solidFill>
              </a:rPr>
              <a:t>So let’s delve into the differences between Test After, Test Before, and Test Driven Development</a:t>
            </a:r>
          </a:p>
          <a:p>
            <a:endParaRPr lang="en-GB" sz="1200" dirty="0">
              <a:solidFill>
                <a:srgbClr val="000000"/>
              </a:solidFill>
            </a:endParaRPr>
          </a:p>
          <a:p>
            <a:endParaRPr lang="en-GB" sz="1200" dirty="0">
              <a:solidFill>
                <a:srgbClr val="000000"/>
              </a:solidFill>
            </a:endParaRPr>
          </a:p>
          <a:p>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7</a:t>
            </a:fld>
            <a:endParaRPr lang="en-US"/>
          </a:p>
        </p:txBody>
      </p:sp>
    </p:spTree>
    <p:extLst>
      <p:ext uri="{BB962C8B-B14F-4D97-AF65-F5344CB8AC3E}">
        <p14:creationId xmlns:p14="http://schemas.microsoft.com/office/powerpoint/2010/main" val="4042614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So first up, “Test After”:</a:t>
            </a:r>
          </a:p>
          <a:p>
            <a:endParaRPr lang="en-GB" sz="1200" dirty="0">
              <a:solidFill>
                <a:srgbClr val="000000"/>
              </a:solidFill>
            </a:endParaRPr>
          </a:p>
          <a:p>
            <a:r>
              <a:rPr lang="en-GB" sz="1200" dirty="0">
                <a:solidFill>
                  <a:srgbClr val="000000"/>
                </a:solidFill>
              </a:rPr>
              <a:t>First we make our changes or additions to our production code base….</a:t>
            </a:r>
          </a:p>
          <a:p>
            <a:r>
              <a:rPr lang="en-GB" sz="1200" dirty="0">
                <a:solidFill>
                  <a:srgbClr val="000000"/>
                </a:solidFill>
              </a:rPr>
              <a:t>Then we finish the job by writing the tests to validate that what we did actually works.</a:t>
            </a:r>
          </a:p>
          <a:p>
            <a:endParaRPr lang="en-GB" sz="1200" dirty="0">
              <a:solidFill>
                <a:srgbClr val="000000"/>
              </a:solidFill>
            </a:endParaRPr>
          </a:p>
          <a:p>
            <a:r>
              <a:rPr lang="en-GB" sz="1200" dirty="0">
                <a:solidFill>
                  <a:srgbClr val="000000"/>
                </a:solidFill>
              </a:rPr>
              <a:t>And you can tell who does it this way around, because we will often here phrases like this during stand up:</a:t>
            </a:r>
          </a:p>
          <a:p>
            <a:endParaRPr lang="en-GB" sz="1200" dirty="0">
              <a:solidFill>
                <a:srgbClr val="000000"/>
              </a:solidFill>
            </a:endParaRPr>
          </a:p>
          <a:p>
            <a:r>
              <a:rPr lang="en-GB" sz="1200" dirty="0">
                <a:solidFill>
                  <a:srgbClr val="000000"/>
                </a:solidFill>
              </a:rPr>
              <a:t>“Yep, it’s going well. I’m pretty much done…I just need to write the tests”</a:t>
            </a:r>
          </a:p>
          <a:p>
            <a:endParaRPr lang="en-GB" sz="1200" dirty="0">
              <a:solidFill>
                <a:srgbClr val="000000"/>
              </a:solidFill>
            </a:endParaRPr>
          </a:p>
          <a:p>
            <a:r>
              <a:rPr lang="en-GB" sz="1200" dirty="0">
                <a:solidFill>
                  <a:srgbClr val="000000"/>
                </a:solidFill>
              </a:rPr>
              <a:t>I know that there is at least one person here who has said something like this before….I know, because it was me!….I’ve said these words before during stand up.</a:t>
            </a:r>
          </a:p>
          <a:p>
            <a:endParaRPr lang="en-GB" sz="1200" dirty="0">
              <a:solidFill>
                <a:srgbClr val="000000"/>
              </a:solidFill>
            </a:endParaRPr>
          </a:p>
          <a:p>
            <a:r>
              <a:rPr lang="en-GB" sz="1200" dirty="0">
                <a:solidFill>
                  <a:srgbClr val="000000"/>
                </a:solidFill>
              </a:rPr>
              <a:t>However, there are a couple of problems with the test after approach</a:t>
            </a:r>
          </a:p>
          <a:p>
            <a:r>
              <a:rPr lang="en-GB" sz="1200" dirty="0">
                <a:solidFill>
                  <a:srgbClr val="000000"/>
                </a:solidFill>
              </a:rPr>
              <a:t>So lets delve into these a bit</a:t>
            </a:r>
          </a:p>
        </p:txBody>
      </p:sp>
      <p:sp>
        <p:nvSpPr>
          <p:cNvPr id="4" name="Slide Number Placeholder 3"/>
          <p:cNvSpPr>
            <a:spLocks noGrp="1"/>
          </p:cNvSpPr>
          <p:nvPr>
            <p:ph type="sldNum" sz="quarter" idx="5"/>
          </p:nvPr>
        </p:nvSpPr>
        <p:spPr/>
        <p:txBody>
          <a:bodyPr/>
          <a:lstStyle/>
          <a:p>
            <a:fld id="{23B79B2C-9704-5248-95DC-834003CD586D}" type="slidenum">
              <a:rPr lang="en-US" smtClean="0"/>
              <a:t>8</a:t>
            </a:fld>
            <a:endParaRPr lang="en-US"/>
          </a:p>
        </p:txBody>
      </p:sp>
    </p:spTree>
    <p:extLst>
      <p:ext uri="{BB962C8B-B14F-4D97-AF65-F5344CB8AC3E}">
        <p14:creationId xmlns:p14="http://schemas.microsoft.com/office/powerpoint/2010/main" val="3749055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1) If you are feeling pressure from someone to get something out the door (it could be your applying pressure to yourself, or your DM or Product owner is chasing you for a delivery), and you have already finished implementing the functional requirements of a particular change or feature, then writing the tests, particularly while test automation is new and unfamiliar to you, is one of the first things to suffer.</a:t>
            </a:r>
          </a:p>
          <a:p>
            <a:endParaRPr lang="en-GB" sz="1200" dirty="0">
              <a:solidFill>
                <a:srgbClr val="000000"/>
              </a:solidFill>
            </a:endParaRPr>
          </a:p>
          <a:p>
            <a:r>
              <a:rPr lang="en-GB" sz="1200" dirty="0">
                <a:solidFill>
                  <a:srgbClr val="000000"/>
                </a:solidFill>
              </a:rPr>
              <a:t>Certain scenarios or edge cases will be skipped or missed, either consciously or accidentally.</a:t>
            </a:r>
          </a:p>
          <a:p>
            <a:endParaRPr lang="en-GB" sz="1200" dirty="0">
              <a:solidFill>
                <a:srgbClr val="000000"/>
              </a:solidFill>
            </a:endParaRPr>
          </a:p>
          <a:p>
            <a:r>
              <a:rPr lang="en-GB" sz="1200" dirty="0">
                <a:solidFill>
                  <a:srgbClr val="000000"/>
                </a:solidFill>
              </a:rPr>
              <a:t>This is natural, because in your head you’ve finished.</a:t>
            </a:r>
          </a:p>
          <a:p>
            <a:endParaRPr lang="en-GB" sz="1200" dirty="0">
              <a:solidFill>
                <a:srgbClr val="000000"/>
              </a:solidFill>
            </a:endParaRPr>
          </a:p>
          <a:p>
            <a:r>
              <a:rPr lang="en-GB" sz="1200" dirty="0">
                <a:solidFill>
                  <a:srgbClr val="000000"/>
                </a:solidFill>
              </a:rPr>
              <a:t>It’s like the washing up after a big slap up meal: you don’t want to do it, and there is no longer any incentive …. the reward has already been received.</a:t>
            </a:r>
          </a:p>
          <a:p>
            <a:r>
              <a:rPr lang="en-GB" sz="1200" dirty="0">
                <a:solidFill>
                  <a:srgbClr val="000000"/>
                </a:solidFill>
              </a:rPr>
              <a:t>This is human nature.</a:t>
            </a:r>
          </a:p>
          <a:p>
            <a:endParaRPr lang="en-GB" sz="1200" dirty="0">
              <a:solidFill>
                <a:srgbClr val="000000"/>
              </a:solidFill>
            </a:endParaRPr>
          </a:p>
          <a:p>
            <a:r>
              <a:rPr lang="en-GB" sz="1200" dirty="0">
                <a:solidFill>
                  <a:srgbClr val="000000"/>
                </a:solidFill>
              </a:rPr>
              <a:t>2) To compound this first issue, there is also the fact that writing tests after you have written the code you are trying to test, could actually be harder to do than if you had written the test first.</a:t>
            </a:r>
          </a:p>
          <a:p>
            <a:r>
              <a:rPr lang="en-GB" sz="1200" dirty="0">
                <a:solidFill>
                  <a:srgbClr val="000000"/>
                </a:solidFill>
              </a:rPr>
              <a:t>This is because you’re probably not writing code that is easily open to automated testing. Certainly not if test automation is not yet embedded in your delivery process.</a:t>
            </a:r>
          </a:p>
          <a:p>
            <a:r>
              <a:rPr lang="en-GB" sz="1200" dirty="0">
                <a:solidFill>
                  <a:srgbClr val="000000"/>
                </a:solidFill>
              </a:rPr>
              <a:t>You may find that you need to refactor working code in order to bring it under test.</a:t>
            </a:r>
          </a:p>
          <a:p>
            <a:r>
              <a:rPr lang="en-GB" sz="1200" dirty="0">
                <a:solidFill>
                  <a:srgbClr val="000000"/>
                </a:solidFill>
              </a:rPr>
              <a:t>We’ll come back to this point and expand later.</a:t>
            </a:r>
          </a:p>
          <a:p>
            <a:endParaRPr lang="en-GB" sz="1200" dirty="0">
              <a:solidFill>
                <a:srgbClr val="000000"/>
              </a:solidFill>
            </a:endParaRPr>
          </a:p>
          <a:p>
            <a:r>
              <a:rPr lang="en-GB" sz="1200" dirty="0">
                <a:solidFill>
                  <a:srgbClr val="000000"/>
                </a:solidFill>
              </a:rPr>
              <a:t>3) Finally there is the problem of False positives: You’ve implemented the change, then you write the test to validate it’s working and it goes Green. Job done!</a:t>
            </a:r>
          </a:p>
          <a:p>
            <a:r>
              <a:rPr lang="en-GB" sz="1200" dirty="0">
                <a:solidFill>
                  <a:srgbClr val="000000"/>
                </a:solidFill>
              </a:rPr>
              <a:t>Only later you find that there was an issue</a:t>
            </a:r>
          </a:p>
        </p:txBody>
      </p:sp>
      <p:sp>
        <p:nvSpPr>
          <p:cNvPr id="4" name="Slide Number Placeholder 3"/>
          <p:cNvSpPr>
            <a:spLocks noGrp="1"/>
          </p:cNvSpPr>
          <p:nvPr>
            <p:ph type="sldNum" sz="quarter" idx="5"/>
          </p:nvPr>
        </p:nvSpPr>
        <p:spPr/>
        <p:txBody>
          <a:bodyPr/>
          <a:lstStyle/>
          <a:p>
            <a:fld id="{23B79B2C-9704-5248-95DC-834003CD586D}" type="slidenum">
              <a:rPr lang="en-US" smtClean="0"/>
              <a:t>9</a:t>
            </a:fld>
            <a:endParaRPr lang="en-US"/>
          </a:p>
        </p:txBody>
      </p:sp>
    </p:spTree>
    <p:extLst>
      <p:ext uri="{BB962C8B-B14F-4D97-AF65-F5344CB8AC3E}">
        <p14:creationId xmlns:p14="http://schemas.microsoft.com/office/powerpoint/2010/main" val="2507468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D1547-6653-BA48-BC5B-1B8D1D6B00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7F1602-7C0C-BF4C-9250-95481E5FB5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6D4EFD-056B-AE49-850B-E5060632CAEC}"/>
              </a:ext>
            </a:extLst>
          </p:cNvPr>
          <p:cNvSpPr>
            <a:spLocks noGrp="1"/>
          </p:cNvSpPr>
          <p:nvPr>
            <p:ph type="dt" sz="half" idx="10"/>
          </p:nvPr>
        </p:nvSpPr>
        <p:spPr/>
        <p:txBody>
          <a:bodyPr/>
          <a:lstStyle/>
          <a:p>
            <a:fld id="{005A8547-4C9E-9C42-BA90-F801693494C5}" type="datetimeFigureOut">
              <a:rPr lang="en-US" smtClean="0"/>
              <a:t>11/16/20</a:t>
            </a:fld>
            <a:endParaRPr lang="en-US"/>
          </a:p>
        </p:txBody>
      </p:sp>
      <p:sp>
        <p:nvSpPr>
          <p:cNvPr id="5" name="Footer Placeholder 4">
            <a:extLst>
              <a:ext uri="{FF2B5EF4-FFF2-40B4-BE49-F238E27FC236}">
                <a16:creationId xmlns:a16="http://schemas.microsoft.com/office/drawing/2014/main" id="{B5A60472-AA0F-064D-8701-CD6EF63DF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0045C7-77F2-BA45-9FF5-C993466852A4}"/>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80200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B2607-07F8-EF4D-9D37-6B139048C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A5EB31-057E-2A46-AE52-7CAE3BDA2B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4D613B-D51D-6142-8261-6F5C8A080FF5}"/>
              </a:ext>
            </a:extLst>
          </p:cNvPr>
          <p:cNvSpPr>
            <a:spLocks noGrp="1"/>
          </p:cNvSpPr>
          <p:nvPr>
            <p:ph type="dt" sz="half" idx="10"/>
          </p:nvPr>
        </p:nvSpPr>
        <p:spPr/>
        <p:txBody>
          <a:bodyPr/>
          <a:lstStyle/>
          <a:p>
            <a:fld id="{005A8547-4C9E-9C42-BA90-F801693494C5}" type="datetimeFigureOut">
              <a:rPr lang="en-US" smtClean="0"/>
              <a:t>11/16/20</a:t>
            </a:fld>
            <a:endParaRPr lang="en-US"/>
          </a:p>
        </p:txBody>
      </p:sp>
      <p:sp>
        <p:nvSpPr>
          <p:cNvPr id="5" name="Footer Placeholder 4">
            <a:extLst>
              <a:ext uri="{FF2B5EF4-FFF2-40B4-BE49-F238E27FC236}">
                <a16:creationId xmlns:a16="http://schemas.microsoft.com/office/drawing/2014/main" id="{F8CF6ACD-646B-2348-9F76-713C2B898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1A183-3B75-AB4B-846A-FB0DF52CFAD9}"/>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792303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D12166-3766-A947-943B-8164E811BB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0239D3-DF2C-124E-9E65-FEE3645037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8D570-ACD4-654D-863B-D914BD67E1C7}"/>
              </a:ext>
            </a:extLst>
          </p:cNvPr>
          <p:cNvSpPr>
            <a:spLocks noGrp="1"/>
          </p:cNvSpPr>
          <p:nvPr>
            <p:ph type="dt" sz="half" idx="10"/>
          </p:nvPr>
        </p:nvSpPr>
        <p:spPr/>
        <p:txBody>
          <a:bodyPr/>
          <a:lstStyle/>
          <a:p>
            <a:fld id="{005A8547-4C9E-9C42-BA90-F801693494C5}" type="datetimeFigureOut">
              <a:rPr lang="en-US" smtClean="0"/>
              <a:t>11/16/20</a:t>
            </a:fld>
            <a:endParaRPr lang="en-US"/>
          </a:p>
        </p:txBody>
      </p:sp>
      <p:sp>
        <p:nvSpPr>
          <p:cNvPr id="5" name="Footer Placeholder 4">
            <a:extLst>
              <a:ext uri="{FF2B5EF4-FFF2-40B4-BE49-F238E27FC236}">
                <a16:creationId xmlns:a16="http://schemas.microsoft.com/office/drawing/2014/main" id="{95BAD55D-079F-1840-9ACD-69F50D43E2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FB804-1435-154B-8904-5E0D6DC5C946}"/>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041164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3C1C-E285-2A41-901D-8E529B94F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EBD8EB-855B-394A-A13E-3746045418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2DF2A3-7BFC-B04F-BE0D-62D9E7FAF417}"/>
              </a:ext>
            </a:extLst>
          </p:cNvPr>
          <p:cNvSpPr>
            <a:spLocks noGrp="1"/>
          </p:cNvSpPr>
          <p:nvPr>
            <p:ph type="dt" sz="half" idx="10"/>
          </p:nvPr>
        </p:nvSpPr>
        <p:spPr/>
        <p:txBody>
          <a:bodyPr/>
          <a:lstStyle/>
          <a:p>
            <a:fld id="{005A8547-4C9E-9C42-BA90-F801693494C5}" type="datetimeFigureOut">
              <a:rPr lang="en-US" smtClean="0"/>
              <a:t>11/16/20</a:t>
            </a:fld>
            <a:endParaRPr lang="en-US"/>
          </a:p>
        </p:txBody>
      </p:sp>
      <p:sp>
        <p:nvSpPr>
          <p:cNvPr id="5" name="Footer Placeholder 4">
            <a:extLst>
              <a:ext uri="{FF2B5EF4-FFF2-40B4-BE49-F238E27FC236}">
                <a16:creationId xmlns:a16="http://schemas.microsoft.com/office/drawing/2014/main" id="{7ED04A93-4036-4743-B1D2-9E10B19D1C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D336C-EBE1-1E43-BCD4-3B5911EF54A7}"/>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775448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35FCF-9245-E843-B02F-907402F2F1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8C348D-41F8-5849-9537-119CC3B49A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9EDD1F-E872-F143-9137-41A29F983E54}"/>
              </a:ext>
            </a:extLst>
          </p:cNvPr>
          <p:cNvSpPr>
            <a:spLocks noGrp="1"/>
          </p:cNvSpPr>
          <p:nvPr>
            <p:ph type="dt" sz="half" idx="10"/>
          </p:nvPr>
        </p:nvSpPr>
        <p:spPr/>
        <p:txBody>
          <a:bodyPr/>
          <a:lstStyle/>
          <a:p>
            <a:fld id="{005A8547-4C9E-9C42-BA90-F801693494C5}" type="datetimeFigureOut">
              <a:rPr lang="en-US" smtClean="0"/>
              <a:t>11/16/20</a:t>
            </a:fld>
            <a:endParaRPr lang="en-US"/>
          </a:p>
        </p:txBody>
      </p:sp>
      <p:sp>
        <p:nvSpPr>
          <p:cNvPr id="5" name="Footer Placeholder 4">
            <a:extLst>
              <a:ext uri="{FF2B5EF4-FFF2-40B4-BE49-F238E27FC236}">
                <a16:creationId xmlns:a16="http://schemas.microsoft.com/office/drawing/2014/main" id="{5368EDA0-F938-E04C-B7F2-964D2863A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2FB004-76F4-204F-84F3-0E08612C9BCC}"/>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276539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1383-17D6-C04F-87E2-B44AE5EAA0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62E11A-ECBA-B34B-9E44-7179AB419C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3F3E38-8D3C-1C48-8638-040E568B84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A36D4D-2C27-2B4A-BF06-FC2406819669}"/>
              </a:ext>
            </a:extLst>
          </p:cNvPr>
          <p:cNvSpPr>
            <a:spLocks noGrp="1"/>
          </p:cNvSpPr>
          <p:nvPr>
            <p:ph type="dt" sz="half" idx="10"/>
          </p:nvPr>
        </p:nvSpPr>
        <p:spPr/>
        <p:txBody>
          <a:bodyPr/>
          <a:lstStyle/>
          <a:p>
            <a:fld id="{005A8547-4C9E-9C42-BA90-F801693494C5}" type="datetimeFigureOut">
              <a:rPr lang="en-US" smtClean="0"/>
              <a:t>11/16/20</a:t>
            </a:fld>
            <a:endParaRPr lang="en-US"/>
          </a:p>
        </p:txBody>
      </p:sp>
      <p:sp>
        <p:nvSpPr>
          <p:cNvPr id="6" name="Footer Placeholder 5">
            <a:extLst>
              <a:ext uri="{FF2B5EF4-FFF2-40B4-BE49-F238E27FC236}">
                <a16:creationId xmlns:a16="http://schemas.microsoft.com/office/drawing/2014/main" id="{FCF2D83A-AB3F-5645-BC8F-C48FC0443B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C07E4D-2B59-B445-8A2E-09B0E83E36CC}"/>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928345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50D2-B7B5-B44B-9FC9-0D442F628D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785A0-04EF-234E-B5EE-AEB503A08F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946320-6204-E048-A18A-DE527E6FA1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1B30BF-564B-3F43-86EB-50C93C152C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74730C-5231-814D-81D8-4EDA30BD53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57C6D5-ACD6-C445-AB1C-F5F1E641B8BF}"/>
              </a:ext>
            </a:extLst>
          </p:cNvPr>
          <p:cNvSpPr>
            <a:spLocks noGrp="1"/>
          </p:cNvSpPr>
          <p:nvPr>
            <p:ph type="dt" sz="half" idx="10"/>
          </p:nvPr>
        </p:nvSpPr>
        <p:spPr/>
        <p:txBody>
          <a:bodyPr/>
          <a:lstStyle/>
          <a:p>
            <a:fld id="{005A8547-4C9E-9C42-BA90-F801693494C5}" type="datetimeFigureOut">
              <a:rPr lang="en-US" smtClean="0"/>
              <a:t>11/16/20</a:t>
            </a:fld>
            <a:endParaRPr lang="en-US"/>
          </a:p>
        </p:txBody>
      </p:sp>
      <p:sp>
        <p:nvSpPr>
          <p:cNvPr id="8" name="Footer Placeholder 7">
            <a:extLst>
              <a:ext uri="{FF2B5EF4-FFF2-40B4-BE49-F238E27FC236}">
                <a16:creationId xmlns:a16="http://schemas.microsoft.com/office/drawing/2014/main" id="{5F01B4C8-5BE5-324F-AB77-858CF4AE0C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09A99D-C80B-F24B-A668-D0DEE1440C73}"/>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044015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21A8-5AFA-8140-B930-4693188C2B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A1AA8F-E281-4645-99FA-CC493DF7B7A9}"/>
              </a:ext>
            </a:extLst>
          </p:cNvPr>
          <p:cNvSpPr>
            <a:spLocks noGrp="1"/>
          </p:cNvSpPr>
          <p:nvPr>
            <p:ph type="dt" sz="half" idx="10"/>
          </p:nvPr>
        </p:nvSpPr>
        <p:spPr/>
        <p:txBody>
          <a:bodyPr/>
          <a:lstStyle/>
          <a:p>
            <a:fld id="{005A8547-4C9E-9C42-BA90-F801693494C5}" type="datetimeFigureOut">
              <a:rPr lang="en-US" smtClean="0"/>
              <a:t>11/16/20</a:t>
            </a:fld>
            <a:endParaRPr lang="en-US"/>
          </a:p>
        </p:txBody>
      </p:sp>
      <p:sp>
        <p:nvSpPr>
          <p:cNvPr id="4" name="Footer Placeholder 3">
            <a:extLst>
              <a:ext uri="{FF2B5EF4-FFF2-40B4-BE49-F238E27FC236}">
                <a16:creationId xmlns:a16="http://schemas.microsoft.com/office/drawing/2014/main" id="{65D50EF5-5C3F-DB4E-8772-FBC10B26F0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9E8F68-AC2D-394B-8C52-1F1FAA125936}"/>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626541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A33AA5-A774-484D-AE61-1C9E71665499}"/>
              </a:ext>
            </a:extLst>
          </p:cNvPr>
          <p:cNvSpPr>
            <a:spLocks noGrp="1"/>
          </p:cNvSpPr>
          <p:nvPr>
            <p:ph type="dt" sz="half" idx="10"/>
          </p:nvPr>
        </p:nvSpPr>
        <p:spPr/>
        <p:txBody>
          <a:bodyPr/>
          <a:lstStyle/>
          <a:p>
            <a:fld id="{005A8547-4C9E-9C42-BA90-F801693494C5}" type="datetimeFigureOut">
              <a:rPr lang="en-US" smtClean="0"/>
              <a:t>11/16/20</a:t>
            </a:fld>
            <a:endParaRPr lang="en-US"/>
          </a:p>
        </p:txBody>
      </p:sp>
      <p:sp>
        <p:nvSpPr>
          <p:cNvPr id="3" name="Footer Placeholder 2">
            <a:extLst>
              <a:ext uri="{FF2B5EF4-FFF2-40B4-BE49-F238E27FC236}">
                <a16:creationId xmlns:a16="http://schemas.microsoft.com/office/drawing/2014/main" id="{A98CCA1A-8267-E44D-BE5E-720C35DDB4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253CD-025E-A44A-A124-8B98683759BE}"/>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06094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5578-2636-2C48-B1BE-CF7804DEB1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066D28-0EE5-2546-9B52-0E83BD0F7C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9DEADB-3CBD-F041-8A54-D3F03378AE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AF582A-04AD-5D4E-A3ED-C4520679FB59}"/>
              </a:ext>
            </a:extLst>
          </p:cNvPr>
          <p:cNvSpPr>
            <a:spLocks noGrp="1"/>
          </p:cNvSpPr>
          <p:nvPr>
            <p:ph type="dt" sz="half" idx="10"/>
          </p:nvPr>
        </p:nvSpPr>
        <p:spPr/>
        <p:txBody>
          <a:bodyPr/>
          <a:lstStyle/>
          <a:p>
            <a:fld id="{005A8547-4C9E-9C42-BA90-F801693494C5}" type="datetimeFigureOut">
              <a:rPr lang="en-US" smtClean="0"/>
              <a:t>11/16/20</a:t>
            </a:fld>
            <a:endParaRPr lang="en-US"/>
          </a:p>
        </p:txBody>
      </p:sp>
      <p:sp>
        <p:nvSpPr>
          <p:cNvPr id="6" name="Footer Placeholder 5">
            <a:extLst>
              <a:ext uri="{FF2B5EF4-FFF2-40B4-BE49-F238E27FC236}">
                <a16:creationId xmlns:a16="http://schemas.microsoft.com/office/drawing/2014/main" id="{39BF597C-FDDF-4B48-B35E-AA78D1AD0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DACAEE-FD3D-3D4B-AC12-B996FB2892EE}"/>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486468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CDF3B-EDD6-3742-A74E-E7AA0F418F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99C0C1-5555-7547-9B72-2520833E04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DD694C-02DA-8045-BDF3-DE0C18F19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CE1B78-A57F-C949-8D5D-F9C4009ECF47}"/>
              </a:ext>
            </a:extLst>
          </p:cNvPr>
          <p:cNvSpPr>
            <a:spLocks noGrp="1"/>
          </p:cNvSpPr>
          <p:nvPr>
            <p:ph type="dt" sz="half" idx="10"/>
          </p:nvPr>
        </p:nvSpPr>
        <p:spPr/>
        <p:txBody>
          <a:bodyPr/>
          <a:lstStyle/>
          <a:p>
            <a:fld id="{005A8547-4C9E-9C42-BA90-F801693494C5}" type="datetimeFigureOut">
              <a:rPr lang="en-US" smtClean="0"/>
              <a:t>11/16/20</a:t>
            </a:fld>
            <a:endParaRPr lang="en-US"/>
          </a:p>
        </p:txBody>
      </p:sp>
      <p:sp>
        <p:nvSpPr>
          <p:cNvPr id="6" name="Footer Placeholder 5">
            <a:extLst>
              <a:ext uri="{FF2B5EF4-FFF2-40B4-BE49-F238E27FC236}">
                <a16:creationId xmlns:a16="http://schemas.microsoft.com/office/drawing/2014/main" id="{9F3538FA-562B-194A-A861-AB14801714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16ACD4-69E2-F44A-84F9-AA4BC44D6D37}"/>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982930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370327-AD3F-AB44-9F88-A193612BBB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01528F-DD67-6745-96B1-00B461F374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2BA36-A169-E248-960E-DAFCD9D2C3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5A8547-4C9E-9C42-BA90-F801693494C5}" type="datetimeFigureOut">
              <a:rPr lang="en-US" smtClean="0"/>
              <a:t>11/16/20</a:t>
            </a:fld>
            <a:endParaRPr lang="en-US"/>
          </a:p>
        </p:txBody>
      </p:sp>
      <p:sp>
        <p:nvSpPr>
          <p:cNvPr id="5" name="Footer Placeholder 4">
            <a:extLst>
              <a:ext uri="{FF2B5EF4-FFF2-40B4-BE49-F238E27FC236}">
                <a16:creationId xmlns:a16="http://schemas.microsoft.com/office/drawing/2014/main" id="{937EAA9B-CA8F-234C-B56A-AF1DBB6954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1525FC-A39B-3847-93CB-1677F27405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37D0CF-7A25-1C4A-9135-B4C921C2BF9C}" type="slidenum">
              <a:rPr lang="en-US" smtClean="0"/>
              <a:t>‹#›</a:t>
            </a:fld>
            <a:endParaRPr lang="en-US"/>
          </a:p>
        </p:txBody>
      </p:sp>
    </p:spTree>
    <p:extLst>
      <p:ext uri="{BB962C8B-B14F-4D97-AF65-F5344CB8AC3E}">
        <p14:creationId xmlns:p14="http://schemas.microsoft.com/office/powerpoint/2010/main" val="3150672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en.wikipedia.org/wiki/File:Green_tick.svg" TargetMode="Externa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en.wikipedia.org/wiki/File:Green_tick.svg" TargetMode="Externa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en.wikipedia.org/wiki/File:Green_tick.svg" TargetMode="Externa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hyperlink" Target="https://ardalis.com/rgrc-is-the-new-red-green-refactor-for-test-first-development/"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www.oreilly.com/library/view/test-driven-development/0321146530/" TargetMode="External"/><Relationship Id="rId5" Type="http://schemas.openxmlformats.org/officeDocument/2006/relationships/hyperlink" Target="https://medium.com/@kentbeck_7670/test-commit-revert-870bbd756864" TargetMode="External"/><Relationship Id="rId4" Type="http://schemas.openxmlformats.org/officeDocument/2006/relationships/hyperlink" Target="https://martinfowler.com/bliki/TestDouble.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hyperlink" Target="https://tyrrrz.me/blog/fakes-over-mocks" TargetMode="External"/><Relationship Id="rId4" Type="http://schemas.openxmlformats.org/officeDocument/2006/relationships/hyperlink" Target="https://www.obeythetestinggoat.com/pages/book.html#to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6517D88-F497-6447-815B-6E2ACEC443DA}"/>
              </a:ext>
            </a:extLst>
          </p:cNvPr>
          <p:cNvSpPr>
            <a:spLocks noGrp="1"/>
          </p:cNvSpPr>
          <p:nvPr>
            <p:ph type="ctrTitle"/>
          </p:nvPr>
        </p:nvSpPr>
        <p:spPr>
          <a:xfrm>
            <a:off x="3045368" y="2043663"/>
            <a:ext cx="6105194" cy="2031055"/>
          </a:xfrm>
        </p:spPr>
        <p:txBody>
          <a:bodyPr>
            <a:normAutofit/>
          </a:bodyPr>
          <a:lstStyle/>
          <a:p>
            <a:r>
              <a:rPr lang="en-US" sz="5100" dirty="0">
                <a:solidFill>
                  <a:srgbClr val="FFFFFF"/>
                </a:solidFill>
              </a:rPr>
              <a:t>Embedding Test Driven Development</a:t>
            </a:r>
          </a:p>
        </p:txBody>
      </p:sp>
      <p:sp>
        <p:nvSpPr>
          <p:cNvPr id="3" name="Subtitle 2">
            <a:extLst>
              <a:ext uri="{FF2B5EF4-FFF2-40B4-BE49-F238E27FC236}">
                <a16:creationId xmlns:a16="http://schemas.microsoft.com/office/drawing/2014/main" id="{B4EBD990-3C8E-414C-B373-ECD3C80FC873}"/>
              </a:ext>
            </a:extLst>
          </p:cNvPr>
          <p:cNvSpPr>
            <a:spLocks noGrp="1"/>
          </p:cNvSpPr>
          <p:nvPr>
            <p:ph type="subTitle" idx="1"/>
          </p:nvPr>
        </p:nvSpPr>
        <p:spPr>
          <a:xfrm>
            <a:off x="3045368" y="4074718"/>
            <a:ext cx="6105194" cy="682079"/>
          </a:xfrm>
        </p:spPr>
        <p:txBody>
          <a:bodyPr>
            <a:normAutofit fontScale="92500" lnSpcReduction="20000"/>
          </a:bodyPr>
          <a:lstStyle/>
          <a:p>
            <a:endParaRPr lang="en-GB" sz="1500" dirty="0">
              <a:solidFill>
                <a:srgbClr val="FFFFFF"/>
              </a:solidFill>
            </a:endParaRPr>
          </a:p>
          <a:p>
            <a:r>
              <a:rPr lang="en-GB" sz="1500" dirty="0">
                <a:solidFill>
                  <a:srgbClr val="FFFFFF"/>
                </a:solidFill>
              </a:rPr>
              <a:t>How Test Driven development improved the code you write, and improves the software delivery process</a:t>
            </a:r>
          </a:p>
        </p:txBody>
      </p:sp>
    </p:spTree>
    <p:extLst>
      <p:ext uri="{BB962C8B-B14F-4D97-AF65-F5344CB8AC3E}">
        <p14:creationId xmlns:p14="http://schemas.microsoft.com/office/powerpoint/2010/main" val="425523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 First to the rescue</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5698063" y="3116083"/>
            <a:ext cx="5670616" cy="3017767"/>
          </a:xfrm>
        </p:spPr>
        <p:txBody>
          <a:bodyPr>
            <a:noAutofit/>
          </a:bodyPr>
          <a:lstStyle/>
          <a:p>
            <a:pPr marL="457200" indent="-457200" algn="ctr">
              <a:buFont typeface="+mj-lt"/>
              <a:buAutoNum type="arabicPeriod"/>
            </a:pPr>
            <a:r>
              <a:rPr lang="en-US" sz="2400" dirty="0">
                <a:solidFill>
                  <a:srgbClr val="000000"/>
                </a:solidFill>
              </a:rPr>
              <a:t>First write a test</a:t>
            </a:r>
          </a:p>
          <a:p>
            <a:pPr marL="457200" indent="-457200" algn="ctr">
              <a:buFont typeface="+mj-lt"/>
              <a:buAutoNum type="arabicPeriod"/>
            </a:pPr>
            <a:endParaRPr lang="en-US" sz="2400" dirty="0">
              <a:solidFill>
                <a:srgbClr val="000000"/>
              </a:solidFill>
            </a:endParaRPr>
          </a:p>
          <a:p>
            <a:pPr marL="457200" indent="-457200" algn="ctr">
              <a:buFont typeface="+mj-lt"/>
              <a:buAutoNum type="arabicPeriod"/>
            </a:pPr>
            <a:r>
              <a:rPr lang="en-US" sz="2400" dirty="0">
                <a:solidFill>
                  <a:srgbClr val="000000"/>
                </a:solidFill>
              </a:rPr>
              <a:t>See if fail</a:t>
            </a:r>
          </a:p>
          <a:p>
            <a:pPr marL="457200" indent="-457200" algn="ctr">
              <a:buFont typeface="+mj-lt"/>
              <a:buAutoNum type="arabicPeriod"/>
            </a:pPr>
            <a:endParaRPr lang="en-US" sz="2400" dirty="0">
              <a:solidFill>
                <a:srgbClr val="000000"/>
              </a:solidFill>
            </a:endParaRPr>
          </a:p>
          <a:p>
            <a:pPr marL="457200" indent="-457200" algn="ctr">
              <a:buFont typeface="+mj-lt"/>
              <a:buAutoNum type="arabicPeriod"/>
            </a:pPr>
            <a:r>
              <a:rPr lang="en-US" sz="2400" dirty="0">
                <a:solidFill>
                  <a:srgbClr val="000000"/>
                </a:solidFill>
              </a:rPr>
              <a:t>Write the code to make it pass</a:t>
            </a:r>
          </a:p>
          <a:p>
            <a:pPr algn="ctr"/>
            <a:endParaRPr lang="en-US" sz="2400" dirty="0">
              <a:solidFill>
                <a:srgbClr val="000000"/>
              </a:solidFill>
            </a:endParaRPr>
          </a:p>
        </p:txBody>
      </p:sp>
      <p:pic>
        <p:nvPicPr>
          <p:cNvPr id="1026" name="Picture 2" descr="Silhouette of a superhero with red cape posing Vector Image">
            <a:extLst>
              <a:ext uri="{FF2B5EF4-FFF2-40B4-BE49-F238E27FC236}">
                <a16:creationId xmlns:a16="http://schemas.microsoft.com/office/drawing/2014/main" id="{1C7B6B11-7E24-E645-BB1A-3B9710BA42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385"/>
          <a:stretch/>
        </p:blipFill>
        <p:spPr bwMode="auto">
          <a:xfrm>
            <a:off x="628650" y="2704850"/>
            <a:ext cx="4644000" cy="3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21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 First vs Test Driven</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04441" y="2813044"/>
            <a:ext cx="5575117" cy="3227619"/>
          </a:xfrm>
        </p:spPr>
        <p:txBody>
          <a:bodyPr>
            <a:noAutofit/>
          </a:bodyPr>
          <a:lstStyle/>
          <a:p>
            <a:pPr algn="ctr"/>
            <a:r>
              <a:rPr lang="en-US" sz="2400" dirty="0">
                <a:solidFill>
                  <a:srgbClr val="000000"/>
                </a:solidFill>
              </a:rPr>
              <a:t>Test Driven not just about Tests – it’s a design process</a:t>
            </a:r>
          </a:p>
          <a:p>
            <a:pPr algn="ctr"/>
            <a:endParaRPr lang="en-US" sz="2400" dirty="0">
              <a:solidFill>
                <a:srgbClr val="000000"/>
              </a:solidFill>
            </a:endParaRPr>
          </a:p>
          <a:p>
            <a:pPr algn="ctr"/>
            <a:r>
              <a:rPr lang="en-US" sz="2400" dirty="0">
                <a:solidFill>
                  <a:srgbClr val="000000"/>
                </a:solidFill>
              </a:rPr>
              <a:t>Production code generated from tests </a:t>
            </a:r>
          </a:p>
          <a:p>
            <a:pPr algn="ctr"/>
            <a:r>
              <a:rPr lang="en-US" sz="2400" dirty="0">
                <a:solidFill>
                  <a:srgbClr val="000000"/>
                </a:solidFill>
              </a:rPr>
              <a:t>It’s a by-product of the tests </a:t>
            </a:r>
          </a:p>
          <a:p>
            <a:pPr algn="ctr"/>
            <a:endParaRPr lang="en-US" sz="2400" dirty="0">
              <a:solidFill>
                <a:srgbClr val="000000"/>
              </a:solidFill>
            </a:endParaRPr>
          </a:p>
          <a:p>
            <a:pPr algn="ctr"/>
            <a:r>
              <a:rPr lang="en-US" sz="2400" dirty="0">
                <a:solidFill>
                  <a:srgbClr val="000000"/>
                </a:solidFill>
              </a:rPr>
              <a:t>This may seem counter-intuitive at first</a:t>
            </a:r>
          </a:p>
        </p:txBody>
      </p:sp>
      <p:pic>
        <p:nvPicPr>
          <p:cNvPr id="4098" name="Picture 2" descr="7 Ways to Find a Designer to Create Your T-Shirt Designs | Blog - Printful">
            <a:extLst>
              <a:ext uri="{FF2B5EF4-FFF2-40B4-BE49-F238E27FC236}">
                <a16:creationId xmlns:a16="http://schemas.microsoft.com/office/drawing/2014/main" id="{FE61970D-9F88-2541-A18D-4D15783B2B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721" r="13362"/>
          <a:stretch/>
        </p:blipFill>
        <p:spPr bwMode="auto">
          <a:xfrm>
            <a:off x="6634801" y="2725200"/>
            <a:ext cx="4642968" cy="38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616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Context: BMI Calculator</a:t>
            </a:r>
          </a:p>
        </p:txBody>
      </p:sp>
      <p:sp>
        <p:nvSpPr>
          <p:cNvPr id="3" name="Rectangle 2">
            <a:extLst>
              <a:ext uri="{FF2B5EF4-FFF2-40B4-BE49-F238E27FC236}">
                <a16:creationId xmlns:a16="http://schemas.microsoft.com/office/drawing/2014/main" id="{C0DE8B1B-E73B-7B4A-8AF6-B4181EB64040}"/>
              </a:ext>
            </a:extLst>
          </p:cNvPr>
          <p:cNvSpPr/>
          <p:nvPr/>
        </p:nvSpPr>
        <p:spPr>
          <a:xfrm>
            <a:off x="2810455" y="5246490"/>
            <a:ext cx="6570785" cy="1200329"/>
          </a:xfrm>
          <a:prstGeom prst="rect">
            <a:avLst/>
          </a:prstGeom>
        </p:spPr>
        <p:txBody>
          <a:bodyPr wrap="square">
            <a:spAutoFit/>
          </a:bodyPr>
          <a:lstStyle/>
          <a:p>
            <a:pPr algn="ctr"/>
            <a:endParaRPr lang="en-US" sz="2400" dirty="0"/>
          </a:p>
          <a:p>
            <a:pPr algn="ctr"/>
            <a:r>
              <a:rPr lang="en-US" sz="2400" dirty="0"/>
              <a:t>Formula</a:t>
            </a:r>
          </a:p>
          <a:p>
            <a:pPr algn="ctr"/>
            <a:r>
              <a:rPr lang="en-GB" sz="2400" dirty="0"/>
              <a:t>BMI = mass (kg) / height</a:t>
            </a:r>
            <a:r>
              <a:rPr lang="en-GB" sz="2400" baseline="30000" dirty="0"/>
              <a:t>2</a:t>
            </a:r>
            <a:r>
              <a:rPr lang="en-GB" sz="2400" dirty="0"/>
              <a:t> (m)</a:t>
            </a:r>
            <a:endParaRPr lang="en-US" sz="2400" dirty="0"/>
          </a:p>
        </p:txBody>
      </p:sp>
      <p:pic>
        <p:nvPicPr>
          <p:cNvPr id="7170" name="Picture 2">
            <a:extLst>
              <a:ext uri="{FF2B5EF4-FFF2-40B4-BE49-F238E27FC236}">
                <a16:creationId xmlns:a16="http://schemas.microsoft.com/office/drawing/2014/main" id="{F556870D-E349-C640-B07B-18529ADC9F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286" b="26725"/>
          <a:stretch/>
        </p:blipFill>
        <p:spPr bwMode="auto">
          <a:xfrm>
            <a:off x="2170270" y="2625737"/>
            <a:ext cx="7851154" cy="2958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286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4644B-B46A-5B4F-9C9B-C17EB9A01DC4}"/>
              </a:ext>
            </a:extLst>
          </p:cNvPr>
          <p:cNvSpPr>
            <a:spLocks noGrp="1"/>
          </p:cNvSpPr>
          <p:nvPr>
            <p:ph type="title"/>
          </p:nvPr>
        </p:nvSpPr>
        <p:spPr/>
        <p:txBody>
          <a:bodyPr/>
          <a:lstStyle/>
          <a:p>
            <a:r>
              <a:rPr lang="en-US" dirty="0"/>
              <a:t>1</a:t>
            </a:r>
            <a:r>
              <a:rPr lang="en-US" baseline="30000" dirty="0"/>
              <a:t>st</a:t>
            </a:r>
            <a:r>
              <a:rPr lang="en-US" dirty="0"/>
              <a:t> Demo – Live coding!</a:t>
            </a:r>
          </a:p>
        </p:txBody>
      </p:sp>
      <p:sp>
        <p:nvSpPr>
          <p:cNvPr id="3" name="Content Placeholder 2">
            <a:extLst>
              <a:ext uri="{FF2B5EF4-FFF2-40B4-BE49-F238E27FC236}">
                <a16:creationId xmlns:a16="http://schemas.microsoft.com/office/drawing/2014/main" id="{0240C1DC-4FE4-0A46-B25A-4E58ECA32B6E}"/>
              </a:ext>
            </a:extLst>
          </p:cNvPr>
          <p:cNvSpPr>
            <a:spLocks noGrp="1"/>
          </p:cNvSpPr>
          <p:nvPr>
            <p:ph idx="1"/>
          </p:nvPr>
        </p:nvSpPr>
        <p:spPr/>
        <p:txBody>
          <a:bodyPr/>
          <a:lstStyle/>
          <a:p>
            <a:r>
              <a:rPr lang="en-US" dirty="0"/>
              <a:t>Starting simple – we’ll add more complexity later</a:t>
            </a:r>
          </a:p>
          <a:p>
            <a:endParaRPr lang="en-US" dirty="0"/>
          </a:p>
          <a:p>
            <a:r>
              <a:rPr lang="en-US" dirty="0"/>
              <a:t>BMI Calculator </a:t>
            </a:r>
          </a:p>
          <a:p>
            <a:endParaRPr lang="en-US" dirty="0"/>
          </a:p>
          <a:p>
            <a:r>
              <a:rPr lang="en-US" dirty="0"/>
              <a:t>Formula:</a:t>
            </a:r>
          </a:p>
          <a:p>
            <a:pPr marL="0" indent="0">
              <a:buNone/>
            </a:pPr>
            <a:r>
              <a:rPr lang="en-GB" dirty="0"/>
              <a:t>		BMI = mass (kg) / height</a:t>
            </a:r>
            <a:r>
              <a:rPr lang="en-GB" baseline="30000" dirty="0"/>
              <a:t>2</a:t>
            </a:r>
            <a:r>
              <a:rPr lang="en-GB" dirty="0"/>
              <a:t> (m)</a:t>
            </a:r>
            <a:endParaRPr lang="en-US" dirty="0"/>
          </a:p>
        </p:txBody>
      </p:sp>
      <p:pic>
        <p:nvPicPr>
          <p:cNvPr id="5122" name="Picture 2" descr="How To Give a Great SaaS Demo - SaaSX">
            <a:extLst>
              <a:ext uri="{FF2B5EF4-FFF2-40B4-BE49-F238E27FC236}">
                <a16:creationId xmlns:a16="http://schemas.microsoft.com/office/drawing/2014/main" id="{C5BD1A72-A214-9C47-B780-FDAE541D6E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274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112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Demo Review</a:t>
            </a:r>
          </a:p>
        </p:txBody>
      </p:sp>
    </p:spTree>
    <p:extLst>
      <p:ext uri="{BB962C8B-B14F-4D97-AF65-F5344CB8AC3E}">
        <p14:creationId xmlns:p14="http://schemas.microsoft.com/office/powerpoint/2010/main" val="2361846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Demo Review: Potentially new concepts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r>
              <a:rPr lang="en-US" sz="2400" dirty="0">
                <a:solidFill>
                  <a:srgbClr val="000000"/>
                </a:solidFill>
              </a:rPr>
              <a:t>Test Driven is Different to Test First </a:t>
            </a:r>
          </a:p>
          <a:p>
            <a:r>
              <a:rPr lang="en-US" sz="2400" dirty="0">
                <a:solidFill>
                  <a:srgbClr val="000000"/>
                </a:solidFill>
              </a:rPr>
              <a:t>Arrange / Act / Assert</a:t>
            </a:r>
          </a:p>
          <a:p>
            <a:r>
              <a:rPr lang="en-US" sz="2400" dirty="0">
                <a:solidFill>
                  <a:srgbClr val="000000"/>
                </a:solidFill>
              </a:rPr>
              <a:t>Red, Green, Refactor</a:t>
            </a:r>
          </a:p>
          <a:p>
            <a:r>
              <a:rPr lang="en-US" sz="2400" dirty="0">
                <a:solidFill>
                  <a:srgbClr val="000000"/>
                </a:solidFill>
              </a:rPr>
              <a:t>Developer Productivity Tools</a:t>
            </a:r>
          </a:p>
          <a:p>
            <a:r>
              <a:rPr lang="en-US" sz="2400" dirty="0">
                <a:solidFill>
                  <a:srgbClr val="000000"/>
                </a:solidFill>
              </a:rPr>
              <a:t>Feedback Loops</a:t>
            </a:r>
          </a:p>
          <a:p>
            <a:endParaRPr lang="en-US" sz="2400" dirty="0">
              <a:solidFill>
                <a:srgbClr val="000000"/>
              </a:solidFill>
            </a:endParaRPr>
          </a:p>
        </p:txBody>
      </p:sp>
      <p:pic>
        <p:nvPicPr>
          <p:cNvPr id="6" name="Picture 2" descr="5 Interesting Facts About Reinforcement Learning | by Tapad Engineering |  Tapad Engineering">
            <a:extLst>
              <a:ext uri="{FF2B5EF4-FFF2-40B4-BE49-F238E27FC236}">
                <a16:creationId xmlns:a16="http://schemas.microsoft.com/office/drawing/2014/main" id="{A93F364D-D666-514E-AC5D-FA44F3D32E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6200" y="2726177"/>
            <a:ext cx="4641599" cy="34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169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 Driven &gt; Test First</a:t>
            </a:r>
          </a:p>
        </p:txBody>
      </p:sp>
      <p:pic>
        <p:nvPicPr>
          <p:cNvPr id="2052" name="Picture 4" descr="A different perspective | Blog | Veldhoen + Company">
            <a:extLst>
              <a:ext uri="{FF2B5EF4-FFF2-40B4-BE49-F238E27FC236}">
                <a16:creationId xmlns:a16="http://schemas.microsoft.com/office/drawing/2014/main" id="{4E16923A-B1A6-5747-BDD8-338327C92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4673" y="2659772"/>
            <a:ext cx="6102350" cy="3371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836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How?</a:t>
            </a:r>
          </a:p>
        </p:txBody>
      </p:sp>
      <p:pic>
        <p:nvPicPr>
          <p:cNvPr id="3074" name="Picture 2" descr="Getting Your Questions Answered. So much has changed in the last several… |  by Washington State Department of Health | Public Health Connection | Medium">
            <a:extLst>
              <a:ext uri="{FF2B5EF4-FFF2-40B4-BE49-F238E27FC236}">
                <a16:creationId xmlns:a16="http://schemas.microsoft.com/office/drawing/2014/main" id="{8A2239DE-C71D-594E-A4BC-859803E6AA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7579" y="2978923"/>
            <a:ext cx="5316537" cy="3218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886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Hard to Test Code</a:t>
            </a:r>
          </a:p>
        </p:txBody>
      </p:sp>
      <p:pic>
        <p:nvPicPr>
          <p:cNvPr id="5" name="Picture 4" descr="Text&#10;&#10;Description automatically generated">
            <a:extLst>
              <a:ext uri="{FF2B5EF4-FFF2-40B4-BE49-F238E27FC236}">
                <a16:creationId xmlns:a16="http://schemas.microsoft.com/office/drawing/2014/main" id="{3C17FD2D-51DE-1249-B675-72267D2EF15C}"/>
              </a:ext>
            </a:extLst>
          </p:cNvPr>
          <p:cNvPicPr>
            <a:picLocks noChangeAspect="1"/>
          </p:cNvPicPr>
          <p:nvPr/>
        </p:nvPicPr>
        <p:blipFill>
          <a:blip r:embed="rId4"/>
          <a:stretch>
            <a:fillRect/>
          </a:stretch>
        </p:blipFill>
        <p:spPr>
          <a:xfrm>
            <a:off x="800589" y="2590800"/>
            <a:ext cx="10627014" cy="3124200"/>
          </a:xfrm>
          <a:prstGeom prst="rect">
            <a:avLst/>
          </a:prstGeom>
        </p:spPr>
      </p:pic>
    </p:spTree>
    <p:extLst>
      <p:ext uri="{BB962C8B-B14F-4D97-AF65-F5344CB8AC3E}">
        <p14:creationId xmlns:p14="http://schemas.microsoft.com/office/powerpoint/2010/main" val="3592064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Introducing (maybe) S.O.L.I.D Principles</a:t>
            </a:r>
          </a:p>
        </p:txBody>
      </p:sp>
      <p:sp>
        <p:nvSpPr>
          <p:cNvPr id="9" name="Content Placeholder 2">
            <a:extLst>
              <a:ext uri="{FF2B5EF4-FFF2-40B4-BE49-F238E27FC236}">
                <a16:creationId xmlns:a16="http://schemas.microsoft.com/office/drawing/2014/main" id="{C1C2FEE2-9B63-0F48-999E-04ABA0DE42E9}"/>
              </a:ext>
            </a:extLst>
          </p:cNvPr>
          <p:cNvSpPr>
            <a:spLocks noGrp="1"/>
          </p:cNvSpPr>
          <p:nvPr>
            <p:ph idx="1"/>
          </p:nvPr>
        </p:nvSpPr>
        <p:spPr>
          <a:xfrm>
            <a:off x="750602" y="2978923"/>
            <a:ext cx="5107274" cy="3227619"/>
          </a:xfrm>
        </p:spPr>
        <p:txBody>
          <a:bodyPr>
            <a:noAutofit/>
          </a:bodyPr>
          <a:lstStyle/>
          <a:p>
            <a:r>
              <a:rPr lang="en-US" sz="2400" dirty="0">
                <a:solidFill>
                  <a:srgbClr val="000000"/>
                </a:solidFill>
              </a:rPr>
              <a:t>S – SINGLE RESPONSIBILITY</a:t>
            </a:r>
          </a:p>
          <a:p>
            <a:r>
              <a:rPr lang="en-US" sz="2400" dirty="0">
                <a:solidFill>
                  <a:srgbClr val="000000"/>
                </a:solidFill>
              </a:rPr>
              <a:t>O – OPEN / CLOSED</a:t>
            </a:r>
          </a:p>
          <a:p>
            <a:r>
              <a:rPr lang="en-US" sz="2400" dirty="0">
                <a:solidFill>
                  <a:srgbClr val="000000"/>
                </a:solidFill>
              </a:rPr>
              <a:t>L – LISKOV SUBSTITUTION</a:t>
            </a:r>
          </a:p>
          <a:p>
            <a:r>
              <a:rPr lang="en-US" sz="2400" dirty="0">
                <a:solidFill>
                  <a:srgbClr val="000000"/>
                </a:solidFill>
              </a:rPr>
              <a:t>I – INTERFACE SEGREGATION</a:t>
            </a:r>
          </a:p>
          <a:p>
            <a:r>
              <a:rPr lang="en-US" sz="2400" dirty="0">
                <a:solidFill>
                  <a:srgbClr val="000000"/>
                </a:solidFill>
              </a:rPr>
              <a:t>D – DEPENDENCY INVERSION</a:t>
            </a:r>
          </a:p>
        </p:txBody>
      </p:sp>
      <p:pic>
        <p:nvPicPr>
          <p:cNvPr id="4098" name="Picture 2" descr="What is the SOLID?. Hi everyone. In this article I will… | by Okan Davut |  Medium">
            <a:extLst>
              <a:ext uri="{FF2B5EF4-FFF2-40B4-BE49-F238E27FC236}">
                <a16:creationId xmlns:a16="http://schemas.microsoft.com/office/drawing/2014/main" id="{1B2A1E8C-1C51-C640-AF4E-207EE0C044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16" r="5720"/>
          <a:stretch/>
        </p:blipFill>
        <p:spPr bwMode="auto">
          <a:xfrm>
            <a:off x="5343525" y="2639636"/>
            <a:ext cx="6097874" cy="3174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554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What we will cover</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076927"/>
            <a:ext cx="9264185" cy="3227619"/>
          </a:xfrm>
        </p:spPr>
        <p:txBody>
          <a:bodyPr>
            <a:noAutofit/>
          </a:bodyPr>
          <a:lstStyle/>
          <a:p>
            <a:pPr algn="ctr"/>
            <a:r>
              <a:rPr lang="en-US" sz="2400" dirty="0">
                <a:solidFill>
                  <a:srgbClr val="000000"/>
                </a:solidFill>
              </a:rPr>
              <a:t>Why Test Driven Development?</a:t>
            </a:r>
          </a:p>
          <a:p>
            <a:pPr algn="ctr"/>
            <a:r>
              <a:rPr lang="en-US" sz="2400" dirty="0">
                <a:solidFill>
                  <a:srgbClr val="000000"/>
                </a:solidFill>
              </a:rPr>
              <a:t>How to start using Test Driven Development</a:t>
            </a:r>
          </a:p>
          <a:p>
            <a:pPr algn="ctr"/>
            <a:r>
              <a:rPr lang="en-US" sz="2400" dirty="0">
                <a:solidFill>
                  <a:srgbClr val="000000"/>
                </a:solidFill>
              </a:rPr>
              <a:t>Live Demos</a:t>
            </a:r>
          </a:p>
          <a:p>
            <a:pPr algn="ctr"/>
            <a:r>
              <a:rPr lang="en-US" sz="2400" dirty="0">
                <a:solidFill>
                  <a:srgbClr val="000000"/>
                </a:solidFill>
              </a:rPr>
              <a:t> Practice exercise </a:t>
            </a:r>
          </a:p>
          <a:p>
            <a:pPr algn="ctr"/>
            <a:r>
              <a:rPr lang="en-US" sz="2400" dirty="0">
                <a:solidFill>
                  <a:srgbClr val="000000"/>
                </a:solidFill>
              </a:rPr>
              <a:t>Recommended Resources</a:t>
            </a:r>
          </a:p>
        </p:txBody>
      </p:sp>
    </p:spTree>
    <p:extLst>
      <p:ext uri="{BB962C8B-B14F-4D97-AF65-F5344CB8AC3E}">
        <p14:creationId xmlns:p14="http://schemas.microsoft.com/office/powerpoint/2010/main" val="4095577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Single Responsibility</a:t>
            </a:r>
          </a:p>
        </p:txBody>
      </p:sp>
      <p:sp>
        <p:nvSpPr>
          <p:cNvPr id="9" name="Content Placeholder 2">
            <a:extLst>
              <a:ext uri="{FF2B5EF4-FFF2-40B4-BE49-F238E27FC236}">
                <a16:creationId xmlns:a16="http://schemas.microsoft.com/office/drawing/2014/main" id="{C1C2FEE2-9B63-0F48-999E-04ABA0DE42E9}"/>
              </a:ext>
            </a:extLst>
          </p:cNvPr>
          <p:cNvSpPr>
            <a:spLocks noGrp="1"/>
          </p:cNvSpPr>
          <p:nvPr>
            <p:ph idx="1"/>
          </p:nvPr>
        </p:nvSpPr>
        <p:spPr>
          <a:xfrm>
            <a:off x="1179226" y="3076927"/>
            <a:ext cx="9264185" cy="3227619"/>
          </a:xfrm>
        </p:spPr>
        <p:txBody>
          <a:bodyPr>
            <a:noAutofit/>
          </a:bodyPr>
          <a:lstStyle/>
          <a:p>
            <a:pPr marL="0" indent="0" algn="ctr">
              <a:buNone/>
            </a:pPr>
            <a:r>
              <a:rPr lang="en-GB" dirty="0"/>
              <a:t>“A class should have only one reason to change”</a:t>
            </a:r>
          </a:p>
          <a:p>
            <a:pPr marL="0" indent="0" algn="ctr">
              <a:buNone/>
            </a:pPr>
            <a:endParaRPr lang="en-GB" sz="2400" dirty="0">
              <a:solidFill>
                <a:srgbClr val="000000"/>
              </a:solidFill>
            </a:endParaRPr>
          </a:p>
          <a:p>
            <a:pPr marL="0" indent="0" algn="ctr">
              <a:buNone/>
            </a:pPr>
            <a:r>
              <a:rPr lang="en-GB" sz="2400" dirty="0">
                <a:solidFill>
                  <a:srgbClr val="000000"/>
                </a:solidFill>
              </a:rPr>
              <a:t>The Age calculator has 2 reasons to change </a:t>
            </a:r>
          </a:p>
          <a:p>
            <a:pPr marL="457200" indent="-457200" algn="ctr">
              <a:buFont typeface="+mj-lt"/>
              <a:buAutoNum type="arabicPeriod"/>
            </a:pPr>
            <a:r>
              <a:rPr lang="en-GB" sz="2400" dirty="0">
                <a:solidFill>
                  <a:srgbClr val="000000"/>
                </a:solidFill>
              </a:rPr>
              <a:t>How we figure out the current date</a:t>
            </a:r>
          </a:p>
          <a:p>
            <a:pPr marL="457200" indent="-457200" algn="ctr">
              <a:buFont typeface="+mj-lt"/>
              <a:buAutoNum type="arabicPeriod"/>
            </a:pPr>
            <a:r>
              <a:rPr lang="en-GB" sz="2400" dirty="0">
                <a:solidFill>
                  <a:srgbClr val="000000"/>
                </a:solidFill>
              </a:rPr>
              <a:t>How we calculate age</a:t>
            </a:r>
          </a:p>
          <a:p>
            <a:pPr marL="0" indent="0" algn="ctr">
              <a:buNone/>
            </a:pPr>
            <a:endParaRPr lang="en-US" sz="2400" dirty="0">
              <a:solidFill>
                <a:srgbClr val="000000"/>
              </a:solidFill>
            </a:endParaRPr>
          </a:p>
        </p:txBody>
      </p:sp>
    </p:spTree>
    <p:extLst>
      <p:ext uri="{BB962C8B-B14F-4D97-AF65-F5344CB8AC3E}">
        <p14:creationId xmlns:p14="http://schemas.microsoft.com/office/powerpoint/2010/main" val="1442638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Dependency Inversion</a:t>
            </a:r>
          </a:p>
        </p:txBody>
      </p:sp>
      <p:sp>
        <p:nvSpPr>
          <p:cNvPr id="9" name="Content Placeholder 2">
            <a:extLst>
              <a:ext uri="{FF2B5EF4-FFF2-40B4-BE49-F238E27FC236}">
                <a16:creationId xmlns:a16="http://schemas.microsoft.com/office/drawing/2014/main" id="{C1C2FEE2-9B63-0F48-999E-04ABA0DE42E9}"/>
              </a:ext>
            </a:extLst>
          </p:cNvPr>
          <p:cNvSpPr>
            <a:spLocks noGrp="1"/>
          </p:cNvSpPr>
          <p:nvPr>
            <p:ph idx="1"/>
          </p:nvPr>
        </p:nvSpPr>
        <p:spPr>
          <a:xfrm>
            <a:off x="1179226" y="3076927"/>
            <a:ext cx="9264185" cy="3227619"/>
          </a:xfrm>
        </p:spPr>
        <p:txBody>
          <a:bodyPr>
            <a:noAutofit/>
          </a:bodyPr>
          <a:lstStyle/>
          <a:p>
            <a:pPr marL="0" indent="0">
              <a:buNone/>
            </a:pPr>
            <a:r>
              <a:rPr lang="en-US" sz="2400" dirty="0">
                <a:solidFill>
                  <a:srgbClr val="000000"/>
                </a:solidFill>
              </a:rPr>
              <a:t>“1. </a:t>
            </a:r>
            <a:r>
              <a:rPr lang="en-GB" dirty="0"/>
              <a:t>High-level modules should not depend on low-level modules. Both should depend on abstractions.</a:t>
            </a:r>
          </a:p>
          <a:p>
            <a:pPr marL="0" indent="0">
              <a:buNone/>
            </a:pPr>
            <a:r>
              <a:rPr lang="en-GB" dirty="0"/>
              <a:t>2. Abstractions should not depend on details. Details should depend on abstractions.</a:t>
            </a:r>
            <a:r>
              <a:rPr lang="en-US" sz="2400" dirty="0">
                <a:solidFill>
                  <a:srgbClr val="000000"/>
                </a:solidFill>
              </a:rPr>
              <a:t>”</a:t>
            </a:r>
          </a:p>
          <a:p>
            <a:pPr marL="0" indent="0" algn="ctr">
              <a:buNone/>
            </a:pPr>
            <a:endParaRPr lang="en-US" sz="2400" dirty="0">
              <a:solidFill>
                <a:srgbClr val="000000"/>
              </a:solidFill>
            </a:endParaRPr>
          </a:p>
          <a:p>
            <a:pPr marL="0" indent="0" algn="ctr">
              <a:buNone/>
            </a:pPr>
            <a:r>
              <a:rPr lang="en-US" sz="2400" dirty="0">
                <a:solidFill>
                  <a:srgbClr val="000000"/>
                </a:solidFill>
              </a:rPr>
              <a:t>Basically, don’t depended on a specific implementation of something that has a responsibility, instead depend on a contract.</a:t>
            </a:r>
          </a:p>
          <a:p>
            <a:pPr marL="0" indent="0" algn="ctr">
              <a:buNone/>
            </a:pPr>
            <a:endParaRPr lang="en-US" sz="2400" dirty="0">
              <a:solidFill>
                <a:srgbClr val="000000"/>
              </a:solidFill>
            </a:endParaRPr>
          </a:p>
          <a:p>
            <a:pPr marL="0" indent="0" algn="ctr">
              <a:buNone/>
            </a:pPr>
            <a:endParaRPr lang="en-US" sz="2400" dirty="0">
              <a:solidFill>
                <a:srgbClr val="000000"/>
              </a:solidFill>
            </a:endParaRPr>
          </a:p>
        </p:txBody>
      </p:sp>
    </p:spTree>
    <p:extLst>
      <p:ext uri="{BB962C8B-B14F-4D97-AF65-F5344CB8AC3E}">
        <p14:creationId xmlns:p14="http://schemas.microsoft.com/office/powerpoint/2010/main" val="400038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Dependency Inversion</a:t>
            </a:r>
          </a:p>
        </p:txBody>
      </p:sp>
      <p:sp>
        <p:nvSpPr>
          <p:cNvPr id="16" name="Rectangle 15">
            <a:extLst>
              <a:ext uri="{FF2B5EF4-FFF2-40B4-BE49-F238E27FC236}">
                <a16:creationId xmlns:a16="http://schemas.microsoft.com/office/drawing/2014/main" id="{A10B8756-A3F2-AB4D-9EF2-6AA1114D1DA4}"/>
              </a:ext>
            </a:extLst>
          </p:cNvPr>
          <p:cNvSpPr/>
          <p:nvPr/>
        </p:nvSpPr>
        <p:spPr>
          <a:xfrm>
            <a:off x="11012470" y="14415"/>
            <a:ext cx="117922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E0160B-3FB0-5B4A-B9BC-4114D1DC2503}"/>
              </a:ext>
            </a:extLst>
          </p:cNvPr>
          <p:cNvSpPr/>
          <p:nvPr/>
        </p:nvSpPr>
        <p:spPr>
          <a:xfrm>
            <a:off x="0" y="0"/>
            <a:ext cx="117922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3" name="Content Placeholder 22" descr="Text&#10;&#10;Description automatically generated">
            <a:extLst>
              <a:ext uri="{FF2B5EF4-FFF2-40B4-BE49-F238E27FC236}">
                <a16:creationId xmlns:a16="http://schemas.microsoft.com/office/drawing/2014/main" id="{5AB683EA-2199-B941-A55F-1E4E34EC01F7}"/>
              </a:ext>
            </a:extLst>
          </p:cNvPr>
          <p:cNvPicPr>
            <a:picLocks noGrp="1" noChangeAspect="1"/>
          </p:cNvPicPr>
          <p:nvPr>
            <p:ph idx="1"/>
          </p:nvPr>
        </p:nvPicPr>
        <p:blipFill>
          <a:blip r:embed="rId4"/>
          <a:stretch>
            <a:fillRect/>
          </a:stretch>
        </p:blipFill>
        <p:spPr>
          <a:xfrm>
            <a:off x="763792" y="0"/>
            <a:ext cx="10664416" cy="6886830"/>
          </a:xfrm>
        </p:spPr>
      </p:pic>
    </p:spTree>
    <p:extLst>
      <p:ext uri="{BB962C8B-B14F-4D97-AF65-F5344CB8AC3E}">
        <p14:creationId xmlns:p14="http://schemas.microsoft.com/office/powerpoint/2010/main" val="3110298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Dependency Inversion</a:t>
            </a:r>
          </a:p>
        </p:txBody>
      </p:sp>
      <p:sp>
        <p:nvSpPr>
          <p:cNvPr id="16" name="Rectangle 15">
            <a:extLst>
              <a:ext uri="{FF2B5EF4-FFF2-40B4-BE49-F238E27FC236}">
                <a16:creationId xmlns:a16="http://schemas.microsoft.com/office/drawing/2014/main" id="{A10B8756-A3F2-AB4D-9EF2-6AA1114D1DA4}"/>
              </a:ext>
            </a:extLst>
          </p:cNvPr>
          <p:cNvSpPr/>
          <p:nvPr/>
        </p:nvSpPr>
        <p:spPr>
          <a:xfrm>
            <a:off x="10906108" y="14415"/>
            <a:ext cx="1285588"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E0160B-3FB0-5B4A-B9BC-4114D1DC2503}"/>
              </a:ext>
            </a:extLst>
          </p:cNvPr>
          <p:cNvSpPr/>
          <p:nvPr/>
        </p:nvSpPr>
        <p:spPr>
          <a:xfrm>
            <a:off x="0" y="0"/>
            <a:ext cx="117922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Content Placeholder 5" descr="Text&#10;&#10;Description automatically generated">
            <a:extLst>
              <a:ext uri="{FF2B5EF4-FFF2-40B4-BE49-F238E27FC236}">
                <a16:creationId xmlns:a16="http://schemas.microsoft.com/office/drawing/2014/main" id="{CEE5505E-8E08-D946-A121-F0DE02E2E5E8}"/>
              </a:ext>
            </a:extLst>
          </p:cNvPr>
          <p:cNvPicPr>
            <a:picLocks noGrp="1" noChangeAspect="1"/>
          </p:cNvPicPr>
          <p:nvPr>
            <p:ph idx="1"/>
          </p:nvPr>
        </p:nvPicPr>
        <p:blipFill>
          <a:blip r:embed="rId4"/>
          <a:stretch>
            <a:fillRect/>
          </a:stretch>
        </p:blipFill>
        <p:spPr>
          <a:xfrm>
            <a:off x="1179225" y="0"/>
            <a:ext cx="9726883" cy="6857999"/>
          </a:xfrm>
        </p:spPr>
      </p:pic>
    </p:spTree>
    <p:extLst>
      <p:ext uri="{BB962C8B-B14F-4D97-AF65-F5344CB8AC3E}">
        <p14:creationId xmlns:p14="http://schemas.microsoft.com/office/powerpoint/2010/main" val="784497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rPr>
              <a:t>Test First Vs Test Driven</a:t>
            </a:r>
          </a:p>
        </p:txBody>
      </p:sp>
      <p:pic>
        <p:nvPicPr>
          <p:cNvPr id="11" name="Picture 2" descr="A schematic showing a ball rolling down a slope.">
            <a:extLst>
              <a:ext uri="{FF2B5EF4-FFF2-40B4-BE49-F238E27FC236}">
                <a16:creationId xmlns:a16="http://schemas.microsoft.com/office/drawing/2014/main" id="{9DDCDA8E-2138-9243-80B4-9CD6503994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7194" y="2747943"/>
            <a:ext cx="4025900" cy="2908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 'boulder' lying in the bottom of a schematised pit of success.">
            <a:extLst>
              <a:ext uri="{FF2B5EF4-FFF2-40B4-BE49-F238E27FC236}">
                <a16:creationId xmlns:a16="http://schemas.microsoft.com/office/drawing/2014/main" id="{AF027BE5-9A75-5046-9A13-42021ADD1820}"/>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6210628" y="2810283"/>
            <a:ext cx="4802146" cy="258756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A929FCD-689D-2244-BB09-8EDC4A324265}"/>
              </a:ext>
            </a:extLst>
          </p:cNvPr>
          <p:cNvSpPr txBox="1"/>
          <p:nvPr/>
        </p:nvSpPr>
        <p:spPr>
          <a:xfrm>
            <a:off x="2430913" y="5656243"/>
            <a:ext cx="1758462" cy="830997"/>
          </a:xfrm>
          <a:prstGeom prst="rect">
            <a:avLst/>
          </a:prstGeom>
          <a:noFill/>
        </p:spPr>
        <p:txBody>
          <a:bodyPr wrap="square" rtlCol="0">
            <a:spAutoFit/>
          </a:bodyPr>
          <a:lstStyle/>
          <a:p>
            <a:pPr algn="ctr"/>
            <a:r>
              <a:rPr lang="en-US" sz="2400" dirty="0"/>
              <a:t>Uphill Struggle</a:t>
            </a:r>
          </a:p>
        </p:txBody>
      </p:sp>
      <p:sp>
        <p:nvSpPr>
          <p:cNvPr id="16" name="TextBox 15">
            <a:extLst>
              <a:ext uri="{FF2B5EF4-FFF2-40B4-BE49-F238E27FC236}">
                <a16:creationId xmlns:a16="http://schemas.microsoft.com/office/drawing/2014/main" id="{D5B7E2C5-BE86-694D-B57F-062E15DF75F4}"/>
              </a:ext>
            </a:extLst>
          </p:cNvPr>
          <p:cNvSpPr txBox="1"/>
          <p:nvPr/>
        </p:nvSpPr>
        <p:spPr>
          <a:xfrm>
            <a:off x="7805739" y="5656243"/>
            <a:ext cx="1611924" cy="830997"/>
          </a:xfrm>
          <a:prstGeom prst="rect">
            <a:avLst/>
          </a:prstGeom>
          <a:noFill/>
        </p:spPr>
        <p:txBody>
          <a:bodyPr wrap="square" rtlCol="0">
            <a:spAutoFit/>
          </a:bodyPr>
          <a:lstStyle/>
          <a:p>
            <a:pPr algn="ctr"/>
            <a:r>
              <a:rPr lang="en-US" sz="2400" dirty="0"/>
              <a:t>Pitt of Success</a:t>
            </a:r>
          </a:p>
        </p:txBody>
      </p:sp>
    </p:spTree>
    <p:extLst>
      <p:ext uri="{BB962C8B-B14F-4D97-AF65-F5344CB8AC3E}">
        <p14:creationId xmlns:p14="http://schemas.microsoft.com/office/powerpoint/2010/main" val="2868800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Demo Review: Potentially new concepts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r>
              <a:rPr lang="en-US" sz="2400" dirty="0">
                <a:solidFill>
                  <a:srgbClr val="000000"/>
                </a:solidFill>
              </a:rPr>
              <a:t>Test Driven is Different to Test First </a:t>
            </a:r>
          </a:p>
          <a:p>
            <a:r>
              <a:rPr lang="en-US" sz="2400" dirty="0">
                <a:solidFill>
                  <a:srgbClr val="000000"/>
                </a:solidFill>
              </a:rPr>
              <a:t>Arrange / Act / Assert</a:t>
            </a:r>
          </a:p>
          <a:p>
            <a:r>
              <a:rPr lang="en-US" sz="2400" dirty="0">
                <a:solidFill>
                  <a:srgbClr val="000000"/>
                </a:solidFill>
              </a:rPr>
              <a:t>Red, Green, Refactor</a:t>
            </a:r>
          </a:p>
          <a:p>
            <a:r>
              <a:rPr lang="en-US" sz="2400" dirty="0">
                <a:solidFill>
                  <a:srgbClr val="000000"/>
                </a:solidFill>
              </a:rPr>
              <a:t>Developer Productivity Tools</a:t>
            </a:r>
          </a:p>
          <a:p>
            <a:r>
              <a:rPr lang="en-US" sz="2400" dirty="0">
                <a:solidFill>
                  <a:srgbClr val="000000"/>
                </a:solidFill>
              </a:rPr>
              <a:t>Feedback Loop(s)</a:t>
            </a:r>
          </a:p>
          <a:p>
            <a:endParaRPr lang="en-US" sz="2400" dirty="0">
              <a:solidFill>
                <a:srgbClr val="000000"/>
              </a:solidFill>
            </a:endParaRPr>
          </a:p>
        </p:txBody>
      </p:sp>
      <p:pic>
        <p:nvPicPr>
          <p:cNvPr id="5" name="Picture 4" descr="Shape, arrow&#10;&#10;Description automatically generated">
            <a:extLst>
              <a:ext uri="{FF2B5EF4-FFF2-40B4-BE49-F238E27FC236}">
                <a16:creationId xmlns:a16="http://schemas.microsoft.com/office/drawing/2014/main" id="{77AB4FDA-9840-D84D-976F-EE5FCFA56CE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08429" y="2634482"/>
            <a:ext cx="542193" cy="542193"/>
          </a:xfrm>
          <a:prstGeom prst="rect">
            <a:avLst/>
          </a:prstGeom>
        </p:spPr>
      </p:pic>
      <p:pic>
        <p:nvPicPr>
          <p:cNvPr id="10" name="Picture 9" descr="Shape, arrow&#10;&#10;Description automatically generated">
            <a:extLst>
              <a:ext uri="{FF2B5EF4-FFF2-40B4-BE49-F238E27FC236}">
                <a16:creationId xmlns:a16="http://schemas.microsoft.com/office/drawing/2014/main" id="{9DAD7D46-303C-7D43-B3E1-6F2756CB75E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385575" y="3087563"/>
            <a:ext cx="542193" cy="542193"/>
          </a:xfrm>
          <a:prstGeom prst="rect">
            <a:avLst/>
          </a:prstGeom>
        </p:spPr>
      </p:pic>
      <p:pic>
        <p:nvPicPr>
          <p:cNvPr id="11266" name="Picture 2" descr="5 Interesting Facts About Reinforcement Learning | by Tapad Engineering |  Tapad Engineering">
            <a:extLst>
              <a:ext uri="{FF2B5EF4-FFF2-40B4-BE49-F238E27FC236}">
                <a16:creationId xmlns:a16="http://schemas.microsoft.com/office/drawing/2014/main" id="{64432FA7-BB82-9046-9881-3413C2ED2A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6200" y="2726177"/>
            <a:ext cx="4641599" cy="34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027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Red, Green, Refactor</a:t>
            </a:r>
          </a:p>
        </p:txBody>
      </p:sp>
      <p:pic>
        <p:nvPicPr>
          <p:cNvPr id="1026" name="Picture 2" descr="Red, green, and don't forget refactor | mokacoding">
            <a:extLst>
              <a:ext uri="{FF2B5EF4-FFF2-40B4-BE49-F238E27FC236}">
                <a16:creationId xmlns:a16="http://schemas.microsoft.com/office/drawing/2014/main" id="{3A9760A5-A7D7-5F4B-9EB3-F9B1D14667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119" y="2803700"/>
            <a:ext cx="4875051" cy="322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012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637225"/>
            <a:ext cx="9833548" cy="1325563"/>
          </a:xfrm>
        </p:spPr>
        <p:txBody>
          <a:bodyPr>
            <a:normAutofit/>
          </a:bodyPr>
          <a:lstStyle/>
          <a:p>
            <a:pPr algn="ctr"/>
            <a:r>
              <a:rPr lang="en-US" sz="4000" dirty="0">
                <a:solidFill>
                  <a:srgbClr val="FFFFFF"/>
                </a:solidFill>
              </a:rPr>
              <a:t>Red, Green, Refactor</a:t>
            </a:r>
          </a:p>
        </p:txBody>
      </p:sp>
      <p:pic>
        <p:nvPicPr>
          <p:cNvPr id="5" name="Picture 4" descr="Diagram&#10;&#10;Description automatically generated">
            <a:extLst>
              <a:ext uri="{FF2B5EF4-FFF2-40B4-BE49-F238E27FC236}">
                <a16:creationId xmlns:a16="http://schemas.microsoft.com/office/drawing/2014/main" id="{B5B89D01-507C-CD41-BE83-C0620EF23F3B}"/>
              </a:ext>
            </a:extLst>
          </p:cNvPr>
          <p:cNvPicPr>
            <a:picLocks noChangeAspect="1"/>
          </p:cNvPicPr>
          <p:nvPr/>
        </p:nvPicPr>
        <p:blipFill rotWithShape="1">
          <a:blip r:embed="rId4"/>
          <a:srcRect l="4538" t="3286" r="38970" b="52874"/>
          <a:stretch/>
        </p:blipFill>
        <p:spPr>
          <a:xfrm>
            <a:off x="2356337" y="2459337"/>
            <a:ext cx="7104185" cy="4134895"/>
          </a:xfrm>
          <a:prstGeom prst="rect">
            <a:avLst/>
          </a:prstGeom>
        </p:spPr>
      </p:pic>
    </p:spTree>
    <p:extLst>
      <p:ext uri="{BB962C8B-B14F-4D97-AF65-F5344CB8AC3E}">
        <p14:creationId xmlns:p14="http://schemas.microsoft.com/office/powerpoint/2010/main" val="841764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637225"/>
            <a:ext cx="9833548" cy="1325563"/>
          </a:xfrm>
        </p:spPr>
        <p:txBody>
          <a:bodyPr>
            <a:normAutofit/>
          </a:bodyPr>
          <a:lstStyle/>
          <a:p>
            <a:pPr algn="ctr"/>
            <a:r>
              <a:rPr lang="en-US" sz="4000" dirty="0">
                <a:solidFill>
                  <a:srgbClr val="FFFFFF"/>
                </a:solidFill>
              </a:rPr>
              <a:t>Red, Green, Commit, Refactor, Commit</a:t>
            </a:r>
          </a:p>
        </p:txBody>
      </p:sp>
      <p:pic>
        <p:nvPicPr>
          <p:cNvPr id="9" name="Picture 8">
            <a:extLst>
              <a:ext uri="{FF2B5EF4-FFF2-40B4-BE49-F238E27FC236}">
                <a16:creationId xmlns:a16="http://schemas.microsoft.com/office/drawing/2014/main" id="{DE657E37-1293-F349-AE7C-47179F50C7EC}"/>
              </a:ext>
            </a:extLst>
          </p:cNvPr>
          <p:cNvPicPr>
            <a:picLocks noChangeAspect="1"/>
          </p:cNvPicPr>
          <p:nvPr/>
        </p:nvPicPr>
        <p:blipFill>
          <a:blip r:embed="rId4"/>
          <a:stretch>
            <a:fillRect/>
          </a:stretch>
        </p:blipFill>
        <p:spPr>
          <a:xfrm>
            <a:off x="2282918" y="2479167"/>
            <a:ext cx="7371036" cy="4378833"/>
          </a:xfrm>
          <a:prstGeom prst="rect">
            <a:avLst/>
          </a:prstGeom>
        </p:spPr>
      </p:pic>
    </p:spTree>
    <p:extLst>
      <p:ext uri="{BB962C8B-B14F-4D97-AF65-F5344CB8AC3E}">
        <p14:creationId xmlns:p14="http://schemas.microsoft.com/office/powerpoint/2010/main" val="97065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Demo Review: Potentially new concepts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r>
              <a:rPr lang="en-US" sz="2400" dirty="0">
                <a:solidFill>
                  <a:srgbClr val="000000"/>
                </a:solidFill>
              </a:rPr>
              <a:t>Test Driven is Different to Test First </a:t>
            </a:r>
          </a:p>
          <a:p>
            <a:r>
              <a:rPr lang="en-US" sz="2400" dirty="0">
                <a:solidFill>
                  <a:srgbClr val="000000"/>
                </a:solidFill>
              </a:rPr>
              <a:t>Arrange / Act / Assert</a:t>
            </a:r>
          </a:p>
          <a:p>
            <a:r>
              <a:rPr lang="en-US" sz="2400" dirty="0">
                <a:solidFill>
                  <a:srgbClr val="000000"/>
                </a:solidFill>
              </a:rPr>
              <a:t>Red, Green, Refactor</a:t>
            </a:r>
          </a:p>
          <a:p>
            <a:r>
              <a:rPr lang="en-US" sz="2400" dirty="0">
                <a:solidFill>
                  <a:srgbClr val="000000"/>
                </a:solidFill>
              </a:rPr>
              <a:t>Developer Productivity Tools</a:t>
            </a:r>
          </a:p>
          <a:p>
            <a:r>
              <a:rPr lang="en-US" sz="2400" dirty="0">
                <a:solidFill>
                  <a:srgbClr val="000000"/>
                </a:solidFill>
              </a:rPr>
              <a:t>Feedback Loop(s)</a:t>
            </a:r>
          </a:p>
          <a:p>
            <a:endParaRPr lang="en-US" sz="2400" dirty="0">
              <a:solidFill>
                <a:srgbClr val="000000"/>
              </a:solidFill>
            </a:endParaRPr>
          </a:p>
        </p:txBody>
      </p:sp>
      <p:pic>
        <p:nvPicPr>
          <p:cNvPr id="5" name="Picture 4" descr="Shape, arrow&#10;&#10;Description automatically generated">
            <a:extLst>
              <a:ext uri="{FF2B5EF4-FFF2-40B4-BE49-F238E27FC236}">
                <a16:creationId xmlns:a16="http://schemas.microsoft.com/office/drawing/2014/main" id="{77AB4FDA-9840-D84D-976F-EE5FCFA56CE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08429" y="2634482"/>
            <a:ext cx="542193" cy="542193"/>
          </a:xfrm>
          <a:prstGeom prst="rect">
            <a:avLst/>
          </a:prstGeom>
        </p:spPr>
      </p:pic>
      <p:pic>
        <p:nvPicPr>
          <p:cNvPr id="10" name="Picture 9" descr="Shape, arrow&#10;&#10;Description automatically generated">
            <a:extLst>
              <a:ext uri="{FF2B5EF4-FFF2-40B4-BE49-F238E27FC236}">
                <a16:creationId xmlns:a16="http://schemas.microsoft.com/office/drawing/2014/main" id="{9DAD7D46-303C-7D43-B3E1-6F2756CB75E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385575" y="3069978"/>
            <a:ext cx="542193" cy="542193"/>
          </a:xfrm>
          <a:prstGeom prst="rect">
            <a:avLst/>
          </a:prstGeom>
        </p:spPr>
      </p:pic>
      <p:pic>
        <p:nvPicPr>
          <p:cNvPr id="8" name="Picture 7" descr="Shape, arrow&#10;&#10;Description automatically generated">
            <a:extLst>
              <a:ext uri="{FF2B5EF4-FFF2-40B4-BE49-F238E27FC236}">
                <a16:creationId xmlns:a16="http://schemas.microsoft.com/office/drawing/2014/main" id="{18FCA569-C8E7-7C41-B6FF-C6D4ABD4A8A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08429" y="3528997"/>
            <a:ext cx="542193" cy="542193"/>
          </a:xfrm>
          <a:prstGeom prst="rect">
            <a:avLst/>
          </a:prstGeom>
        </p:spPr>
      </p:pic>
      <p:pic>
        <p:nvPicPr>
          <p:cNvPr id="9" name="Picture 2" descr="5 Interesting Facts About Reinforcement Learning | by Tapad Engineering |  Tapad Engineering">
            <a:extLst>
              <a:ext uri="{FF2B5EF4-FFF2-40B4-BE49-F238E27FC236}">
                <a16:creationId xmlns:a16="http://schemas.microsoft.com/office/drawing/2014/main" id="{23D55B83-F3AA-F944-854C-2E3A66FD13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6200" y="2726177"/>
            <a:ext cx="4641599" cy="34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069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Out of scope … for now!</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076927"/>
            <a:ext cx="9264185" cy="3227619"/>
          </a:xfrm>
        </p:spPr>
        <p:txBody>
          <a:bodyPr>
            <a:noAutofit/>
          </a:bodyPr>
          <a:lstStyle/>
          <a:p>
            <a:pPr algn="ctr"/>
            <a:r>
              <a:rPr lang="en-US" sz="2400" dirty="0">
                <a:solidFill>
                  <a:srgbClr val="000000"/>
                </a:solidFill>
              </a:rPr>
              <a:t>Unit Tests Vs Integration Tests Vs Outside-in Tests</a:t>
            </a:r>
          </a:p>
          <a:p>
            <a:pPr algn="ctr"/>
            <a:r>
              <a:rPr lang="en-US" sz="2400" dirty="0">
                <a:solidFill>
                  <a:srgbClr val="000000"/>
                </a:solidFill>
              </a:rPr>
              <a:t>Docker &amp; CI Pipelines</a:t>
            </a:r>
          </a:p>
          <a:p>
            <a:pPr algn="ctr"/>
            <a:r>
              <a:rPr lang="en-GB" sz="2400" dirty="0">
                <a:solidFill>
                  <a:srgbClr val="000000"/>
                </a:solidFill>
              </a:rPr>
              <a:t>Mocks Vs Stubs Vs Spies</a:t>
            </a:r>
          </a:p>
          <a:p>
            <a:pPr algn="ctr"/>
            <a:endParaRPr lang="en-GB" sz="2400" dirty="0">
              <a:solidFill>
                <a:srgbClr val="000000"/>
              </a:solidFill>
            </a:endParaRPr>
          </a:p>
          <a:p>
            <a:pPr marL="0" indent="0" algn="ctr">
              <a:buNone/>
            </a:pPr>
            <a:r>
              <a:rPr lang="en-GB" sz="2400" dirty="0">
                <a:solidFill>
                  <a:srgbClr val="000000"/>
                </a:solidFill>
              </a:rPr>
              <a:t>Slack Channel</a:t>
            </a:r>
          </a:p>
          <a:p>
            <a:pPr marL="0" indent="0" algn="ctr">
              <a:buNone/>
            </a:pPr>
            <a:r>
              <a:rPr lang="en-GB" sz="2400" dirty="0">
                <a:solidFill>
                  <a:srgbClr val="000000"/>
                </a:solidFill>
              </a:rPr>
              <a:t>#</a:t>
            </a:r>
            <a:r>
              <a:rPr lang="en-GB" b="1" dirty="0"/>
              <a:t>﻿</a:t>
            </a:r>
            <a:r>
              <a:rPr lang="en-GB" b="1" dirty="0" err="1"/>
              <a:t>test_driven_development_workshop</a:t>
            </a:r>
            <a:endParaRPr lang="en-GB" b="1" dirty="0"/>
          </a:p>
          <a:p>
            <a:pPr marL="0" indent="0" algn="ctr">
              <a:buNone/>
            </a:pPr>
            <a:endParaRPr lang="en-US" sz="2400" dirty="0">
              <a:solidFill>
                <a:srgbClr val="000000"/>
              </a:solidFill>
            </a:endParaRPr>
          </a:p>
        </p:txBody>
      </p:sp>
    </p:spTree>
    <p:extLst>
      <p:ext uri="{BB962C8B-B14F-4D97-AF65-F5344CB8AC3E}">
        <p14:creationId xmlns:p14="http://schemas.microsoft.com/office/powerpoint/2010/main" val="3957010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Productivity Tools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endParaRPr lang="en-US" sz="2400" dirty="0">
              <a:solidFill>
                <a:srgbClr val="000000"/>
              </a:solidFill>
            </a:endParaRPr>
          </a:p>
          <a:p>
            <a:endParaRPr lang="en-US" sz="2400" dirty="0">
              <a:solidFill>
                <a:srgbClr val="000000"/>
              </a:solidFill>
            </a:endParaRPr>
          </a:p>
        </p:txBody>
      </p:sp>
      <p:sp>
        <p:nvSpPr>
          <p:cNvPr id="4" name="TextBox 3">
            <a:extLst>
              <a:ext uri="{FF2B5EF4-FFF2-40B4-BE49-F238E27FC236}">
                <a16:creationId xmlns:a16="http://schemas.microsoft.com/office/drawing/2014/main" id="{3C09D4DB-EC30-EB46-AFE1-B8FF8390EE9A}"/>
              </a:ext>
            </a:extLst>
          </p:cNvPr>
          <p:cNvSpPr txBox="1"/>
          <p:nvPr/>
        </p:nvSpPr>
        <p:spPr>
          <a:xfrm>
            <a:off x="738553" y="2811448"/>
            <a:ext cx="7561384"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Learn shortcuts and hot keys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Practice without the mouse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Let the IDE to the heavy lifting</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Sync shortcuts across the team if pairing</a:t>
            </a:r>
          </a:p>
        </p:txBody>
      </p:sp>
      <p:pic>
        <p:nvPicPr>
          <p:cNvPr id="10242" name="Picture 2" descr="Top 10 Revit Keyboard Shortcuts That You Need to Know - UNIFI">
            <a:extLst>
              <a:ext uri="{FF2B5EF4-FFF2-40B4-BE49-F238E27FC236}">
                <a16:creationId xmlns:a16="http://schemas.microsoft.com/office/drawing/2014/main" id="{89C1F088-7275-5040-BE14-DF2F5167B6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115" t="13109" r="1251" b="8747"/>
          <a:stretch/>
        </p:blipFill>
        <p:spPr bwMode="auto">
          <a:xfrm>
            <a:off x="7486139" y="2753936"/>
            <a:ext cx="3798277" cy="358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393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Demo Review: Potentially new concepts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r>
              <a:rPr lang="en-US" sz="2400" dirty="0">
                <a:solidFill>
                  <a:srgbClr val="000000"/>
                </a:solidFill>
              </a:rPr>
              <a:t>Test Driven is Different to Test First </a:t>
            </a:r>
          </a:p>
          <a:p>
            <a:r>
              <a:rPr lang="en-US" sz="2400" dirty="0">
                <a:solidFill>
                  <a:srgbClr val="000000"/>
                </a:solidFill>
              </a:rPr>
              <a:t>Arrange / Act / Assert</a:t>
            </a:r>
          </a:p>
          <a:p>
            <a:r>
              <a:rPr lang="en-US" sz="2400" dirty="0">
                <a:solidFill>
                  <a:srgbClr val="000000"/>
                </a:solidFill>
              </a:rPr>
              <a:t>Red, Green, Refactor</a:t>
            </a:r>
          </a:p>
          <a:p>
            <a:r>
              <a:rPr lang="en-US" sz="2400" dirty="0">
                <a:solidFill>
                  <a:srgbClr val="000000"/>
                </a:solidFill>
              </a:rPr>
              <a:t>Developer Productivity Tools</a:t>
            </a:r>
          </a:p>
          <a:p>
            <a:r>
              <a:rPr lang="en-US" sz="2400" dirty="0">
                <a:solidFill>
                  <a:srgbClr val="000000"/>
                </a:solidFill>
              </a:rPr>
              <a:t>Feedback Loop(s)</a:t>
            </a:r>
          </a:p>
          <a:p>
            <a:endParaRPr lang="en-US" sz="2400" dirty="0">
              <a:solidFill>
                <a:srgbClr val="000000"/>
              </a:solidFill>
            </a:endParaRPr>
          </a:p>
        </p:txBody>
      </p:sp>
      <p:pic>
        <p:nvPicPr>
          <p:cNvPr id="5" name="Picture 4" descr="Shape, arrow&#10;&#10;Description automatically generated">
            <a:extLst>
              <a:ext uri="{FF2B5EF4-FFF2-40B4-BE49-F238E27FC236}">
                <a16:creationId xmlns:a16="http://schemas.microsoft.com/office/drawing/2014/main" id="{77AB4FDA-9840-D84D-976F-EE5FCFA56CE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08429" y="2634482"/>
            <a:ext cx="542193" cy="542193"/>
          </a:xfrm>
          <a:prstGeom prst="rect">
            <a:avLst/>
          </a:prstGeom>
        </p:spPr>
      </p:pic>
      <p:pic>
        <p:nvPicPr>
          <p:cNvPr id="10" name="Picture 9" descr="Shape, arrow&#10;&#10;Description automatically generated">
            <a:extLst>
              <a:ext uri="{FF2B5EF4-FFF2-40B4-BE49-F238E27FC236}">
                <a16:creationId xmlns:a16="http://schemas.microsoft.com/office/drawing/2014/main" id="{9DAD7D46-303C-7D43-B3E1-6F2756CB75E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385575" y="3069978"/>
            <a:ext cx="542193" cy="542193"/>
          </a:xfrm>
          <a:prstGeom prst="rect">
            <a:avLst/>
          </a:prstGeom>
        </p:spPr>
      </p:pic>
      <p:pic>
        <p:nvPicPr>
          <p:cNvPr id="8" name="Picture 7" descr="Shape, arrow&#10;&#10;Description automatically generated">
            <a:extLst>
              <a:ext uri="{FF2B5EF4-FFF2-40B4-BE49-F238E27FC236}">
                <a16:creationId xmlns:a16="http://schemas.microsoft.com/office/drawing/2014/main" id="{18FCA569-C8E7-7C41-B6FF-C6D4ABD4A8A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08429" y="3493827"/>
            <a:ext cx="542193" cy="542193"/>
          </a:xfrm>
          <a:prstGeom prst="rect">
            <a:avLst/>
          </a:prstGeom>
        </p:spPr>
      </p:pic>
      <p:pic>
        <p:nvPicPr>
          <p:cNvPr id="9" name="Picture 8" descr="Shape, arrow&#10;&#10;Description automatically generated">
            <a:extLst>
              <a:ext uri="{FF2B5EF4-FFF2-40B4-BE49-F238E27FC236}">
                <a16:creationId xmlns:a16="http://schemas.microsoft.com/office/drawing/2014/main" id="{F26D0AC0-4767-E94A-83F9-E09E00FB209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385574" y="3932330"/>
            <a:ext cx="542193" cy="542193"/>
          </a:xfrm>
          <a:prstGeom prst="rect">
            <a:avLst/>
          </a:prstGeom>
        </p:spPr>
      </p:pic>
      <p:pic>
        <p:nvPicPr>
          <p:cNvPr id="11" name="Picture 2" descr="5 Interesting Facts About Reinforcement Learning | by Tapad Engineering |  Tapad Engineering">
            <a:extLst>
              <a:ext uri="{FF2B5EF4-FFF2-40B4-BE49-F238E27FC236}">
                <a16:creationId xmlns:a16="http://schemas.microsoft.com/office/drawing/2014/main" id="{6B48E818-B837-3C4B-8F57-FC9DF27441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6200" y="2726177"/>
            <a:ext cx="4641599" cy="34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505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Feedback Loops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endParaRPr lang="en-US" sz="2400" dirty="0">
              <a:solidFill>
                <a:srgbClr val="000000"/>
              </a:solidFill>
            </a:endParaRPr>
          </a:p>
          <a:p>
            <a:endParaRPr lang="en-US" sz="2400" dirty="0">
              <a:solidFill>
                <a:srgbClr val="000000"/>
              </a:solidFill>
            </a:endParaRPr>
          </a:p>
        </p:txBody>
      </p:sp>
      <p:pic>
        <p:nvPicPr>
          <p:cNvPr id="5122" name="Picture 2" descr="Feedback loops in system thinking | by Myroslava Zelenska | Medium">
            <a:extLst>
              <a:ext uri="{FF2B5EF4-FFF2-40B4-BE49-F238E27FC236}">
                <a16:creationId xmlns:a16="http://schemas.microsoft.com/office/drawing/2014/main" id="{2D9895B1-1663-7C47-8C91-BA89FE0A11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55" t="11581" r="13605" b="10144"/>
          <a:stretch/>
        </p:blipFill>
        <p:spPr bwMode="auto">
          <a:xfrm>
            <a:off x="3381223" y="2753936"/>
            <a:ext cx="5429250" cy="350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08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Things to remember</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endParaRPr lang="en-US" sz="2400" dirty="0">
              <a:solidFill>
                <a:srgbClr val="000000"/>
              </a:solidFill>
            </a:endParaRPr>
          </a:p>
          <a:p>
            <a:endParaRPr lang="en-US" sz="2400" dirty="0">
              <a:solidFill>
                <a:srgbClr val="000000"/>
              </a:solidFill>
            </a:endParaRPr>
          </a:p>
        </p:txBody>
      </p:sp>
      <p:sp>
        <p:nvSpPr>
          <p:cNvPr id="7" name="TextBox 6">
            <a:extLst>
              <a:ext uri="{FF2B5EF4-FFF2-40B4-BE49-F238E27FC236}">
                <a16:creationId xmlns:a16="http://schemas.microsoft.com/office/drawing/2014/main" id="{B2DD2A2F-5611-A247-ABF6-291B955A28C1}"/>
              </a:ext>
            </a:extLst>
          </p:cNvPr>
          <p:cNvSpPr txBox="1"/>
          <p:nvPr/>
        </p:nvSpPr>
        <p:spPr>
          <a:xfrm>
            <a:off x="5761905" y="2866433"/>
            <a:ext cx="5560924"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Don’t add production code without a failing test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Don’t test private methods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Don’t test the Language/Framework/Library</a:t>
            </a:r>
          </a:p>
        </p:txBody>
      </p:sp>
      <p:pic>
        <p:nvPicPr>
          <p:cNvPr id="7170" name="Picture 2" descr="Happiness Mantra | OM Paraanandaaya Namaha | Mantra Meditation Music -  YouTube">
            <a:extLst>
              <a:ext uri="{FF2B5EF4-FFF2-40B4-BE49-F238E27FC236}">
                <a16:creationId xmlns:a16="http://schemas.microsoft.com/office/drawing/2014/main" id="{7E1E25A8-A04A-9646-8649-EF36B40909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89"/>
          <a:stretch/>
        </p:blipFill>
        <p:spPr bwMode="auto">
          <a:xfrm>
            <a:off x="738553" y="2725723"/>
            <a:ext cx="4640400" cy="295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500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DA411-461C-5C44-B5AB-1F95416170EF}"/>
              </a:ext>
            </a:extLst>
          </p:cNvPr>
          <p:cNvSpPr>
            <a:spLocks noGrp="1"/>
          </p:cNvSpPr>
          <p:nvPr>
            <p:ph type="title"/>
          </p:nvPr>
        </p:nvSpPr>
        <p:spPr/>
        <p:txBody>
          <a:bodyPr/>
          <a:lstStyle/>
          <a:p>
            <a:endParaRPr lang="en-US" dirty="0"/>
          </a:p>
        </p:txBody>
      </p:sp>
      <p:pic>
        <p:nvPicPr>
          <p:cNvPr id="5" name="Content Placeholder 4" descr="Text&#10;&#10;Description automatically generated">
            <a:extLst>
              <a:ext uri="{FF2B5EF4-FFF2-40B4-BE49-F238E27FC236}">
                <a16:creationId xmlns:a16="http://schemas.microsoft.com/office/drawing/2014/main" id="{A52C1853-BD95-C24F-AFA3-5F7EDFA938AD}"/>
              </a:ext>
            </a:extLst>
          </p:cNvPr>
          <p:cNvPicPr>
            <a:picLocks noGrp="1" noChangeAspect="1"/>
          </p:cNvPicPr>
          <p:nvPr>
            <p:ph idx="1"/>
          </p:nvPr>
        </p:nvPicPr>
        <p:blipFill rotWithShape="1">
          <a:blip r:embed="rId3"/>
          <a:srcRect t="6851"/>
          <a:stretch/>
        </p:blipFill>
        <p:spPr>
          <a:xfrm>
            <a:off x="2124074" y="0"/>
            <a:ext cx="7377113" cy="7000408"/>
          </a:xfrm>
        </p:spPr>
      </p:pic>
      <p:sp>
        <p:nvSpPr>
          <p:cNvPr id="6" name="Rectangle 5">
            <a:extLst>
              <a:ext uri="{FF2B5EF4-FFF2-40B4-BE49-F238E27FC236}">
                <a16:creationId xmlns:a16="http://schemas.microsoft.com/office/drawing/2014/main" id="{3E6C1613-D8FC-8047-AF1C-56CD95AC2DC5}"/>
              </a:ext>
            </a:extLst>
          </p:cNvPr>
          <p:cNvSpPr/>
          <p:nvPr/>
        </p:nvSpPr>
        <p:spPr>
          <a:xfrm>
            <a:off x="9501186" y="0"/>
            <a:ext cx="2690813"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4E3BACA-BEAB-BC45-9855-F184F172D6AC}"/>
              </a:ext>
            </a:extLst>
          </p:cNvPr>
          <p:cNvSpPr/>
          <p:nvPr/>
        </p:nvSpPr>
        <p:spPr>
          <a:xfrm>
            <a:off x="0" y="0"/>
            <a:ext cx="2124074"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5597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130F9-D326-834B-9108-74166F255D5F}"/>
              </a:ext>
            </a:extLst>
          </p:cNvPr>
          <p:cNvSpPr>
            <a:spLocks noGrp="1"/>
          </p:cNvSpPr>
          <p:nvPr>
            <p:ph type="title"/>
          </p:nvPr>
        </p:nvSpPr>
        <p:spPr/>
        <p:txBody>
          <a:bodyPr/>
          <a:lstStyle/>
          <a:p>
            <a:endParaRPr lang="en-US"/>
          </a:p>
        </p:txBody>
      </p:sp>
      <p:pic>
        <p:nvPicPr>
          <p:cNvPr id="8194" name="Picture 2" descr="Applications of Python in the Real World">
            <a:extLst>
              <a:ext uri="{FF2B5EF4-FFF2-40B4-BE49-F238E27FC236}">
                <a16:creationId xmlns:a16="http://schemas.microsoft.com/office/drawing/2014/main" id="{FC8761C0-1A39-9744-82D1-7260E717ADC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0"/>
            <a:ext cx="13716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718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Customer Data Schema</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endParaRPr lang="en-US" sz="2400" dirty="0">
              <a:solidFill>
                <a:srgbClr val="000000"/>
              </a:solidFill>
            </a:endParaRPr>
          </a:p>
          <a:p>
            <a:endParaRPr lang="en-US" sz="2400" dirty="0">
              <a:solidFill>
                <a:srgbClr val="000000"/>
              </a:solidFill>
            </a:endParaRPr>
          </a:p>
        </p:txBody>
      </p:sp>
      <p:pic>
        <p:nvPicPr>
          <p:cNvPr id="8" name="Content Placeholder 4" descr="Text&#10;&#10;Description automatically generated">
            <a:extLst>
              <a:ext uri="{FF2B5EF4-FFF2-40B4-BE49-F238E27FC236}">
                <a16:creationId xmlns:a16="http://schemas.microsoft.com/office/drawing/2014/main" id="{998488B4-CD34-CC44-8369-096A6F91E020}"/>
              </a:ext>
            </a:extLst>
          </p:cNvPr>
          <p:cNvPicPr>
            <a:picLocks noChangeAspect="1"/>
          </p:cNvPicPr>
          <p:nvPr/>
        </p:nvPicPr>
        <p:blipFill>
          <a:blip r:embed="rId4"/>
          <a:stretch>
            <a:fillRect/>
          </a:stretch>
        </p:blipFill>
        <p:spPr>
          <a:xfrm>
            <a:off x="808097" y="3178466"/>
            <a:ext cx="10575502" cy="2478088"/>
          </a:xfrm>
          <a:prstGeom prst="rect">
            <a:avLst/>
          </a:prstGeom>
        </p:spPr>
      </p:pic>
    </p:spTree>
    <p:extLst>
      <p:ext uri="{BB962C8B-B14F-4D97-AF65-F5344CB8AC3E}">
        <p14:creationId xmlns:p14="http://schemas.microsoft.com/office/powerpoint/2010/main" val="3227147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Output: 2 Report Formats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endParaRPr lang="en-US" sz="2400" dirty="0">
              <a:solidFill>
                <a:srgbClr val="000000"/>
              </a:solidFill>
            </a:endParaRPr>
          </a:p>
          <a:p>
            <a:endParaRPr lang="en-US" sz="2400" dirty="0">
              <a:solidFill>
                <a:srgbClr val="000000"/>
              </a:solidFill>
            </a:endParaRPr>
          </a:p>
        </p:txBody>
      </p:sp>
      <p:pic>
        <p:nvPicPr>
          <p:cNvPr id="5" name="Picture 4" descr="Text&#10;&#10;Description automatically generated">
            <a:extLst>
              <a:ext uri="{FF2B5EF4-FFF2-40B4-BE49-F238E27FC236}">
                <a16:creationId xmlns:a16="http://schemas.microsoft.com/office/drawing/2014/main" id="{54D31877-3E02-C548-AC61-183C46EDB80E}"/>
              </a:ext>
            </a:extLst>
          </p:cNvPr>
          <p:cNvPicPr>
            <a:picLocks noChangeAspect="1"/>
          </p:cNvPicPr>
          <p:nvPr/>
        </p:nvPicPr>
        <p:blipFill>
          <a:blip r:embed="rId4"/>
          <a:stretch>
            <a:fillRect/>
          </a:stretch>
        </p:blipFill>
        <p:spPr>
          <a:xfrm>
            <a:off x="2115111" y="3145128"/>
            <a:ext cx="7961473" cy="2544763"/>
          </a:xfrm>
          <a:prstGeom prst="rect">
            <a:avLst/>
          </a:prstGeom>
        </p:spPr>
      </p:pic>
    </p:spTree>
    <p:extLst>
      <p:ext uri="{BB962C8B-B14F-4D97-AF65-F5344CB8AC3E}">
        <p14:creationId xmlns:p14="http://schemas.microsoft.com/office/powerpoint/2010/main" val="3604632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Git Repo</a:t>
            </a:r>
          </a:p>
        </p:txBody>
      </p:sp>
      <p:sp>
        <p:nvSpPr>
          <p:cNvPr id="4" name="TextBox 3">
            <a:extLst>
              <a:ext uri="{FF2B5EF4-FFF2-40B4-BE49-F238E27FC236}">
                <a16:creationId xmlns:a16="http://schemas.microsoft.com/office/drawing/2014/main" id="{BA19DDCE-4287-A842-BBB5-22C222F96A60}"/>
              </a:ext>
            </a:extLst>
          </p:cNvPr>
          <p:cNvSpPr txBox="1"/>
          <p:nvPr/>
        </p:nvSpPr>
        <p:spPr>
          <a:xfrm>
            <a:off x="3171746" y="3429000"/>
            <a:ext cx="5848204" cy="461665"/>
          </a:xfrm>
          <a:prstGeom prst="rect">
            <a:avLst/>
          </a:prstGeom>
          <a:noFill/>
        </p:spPr>
        <p:txBody>
          <a:bodyPr wrap="none" rtlCol="0">
            <a:spAutoFit/>
          </a:bodyPr>
          <a:lstStyle/>
          <a:p>
            <a:r>
              <a:rPr lang="en-US" sz="2400" dirty="0"/>
              <a:t>https://</a:t>
            </a:r>
            <a:r>
              <a:rPr lang="en-US" sz="2400" dirty="0" err="1"/>
              <a:t>github.com</a:t>
            </a:r>
            <a:r>
              <a:rPr lang="en-US" sz="2400" dirty="0"/>
              <a:t>/</a:t>
            </a:r>
            <a:r>
              <a:rPr lang="en-US" sz="2400" dirty="0" err="1"/>
              <a:t>dcook</a:t>
            </a:r>
            <a:r>
              <a:rPr lang="en-US" sz="2400" dirty="0"/>
              <a:t>-net/</a:t>
            </a:r>
            <a:r>
              <a:rPr lang="en-US" sz="2400" dirty="0" err="1"/>
              <a:t>tdd_workshop</a:t>
            </a:r>
            <a:endParaRPr lang="en-US" sz="2400" dirty="0"/>
          </a:p>
        </p:txBody>
      </p:sp>
    </p:spTree>
    <p:extLst>
      <p:ext uri="{BB962C8B-B14F-4D97-AF65-F5344CB8AC3E}">
        <p14:creationId xmlns:p14="http://schemas.microsoft.com/office/powerpoint/2010/main" val="35229022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14A9-4A0D-4D4E-91E0-D2066F2687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562A1F-FC83-6249-B4C4-1927CCE426FD}"/>
              </a:ext>
            </a:extLst>
          </p:cNvPr>
          <p:cNvSpPr>
            <a:spLocks noGrp="1"/>
          </p:cNvSpPr>
          <p:nvPr>
            <p:ph idx="1"/>
          </p:nvPr>
        </p:nvSpPr>
        <p:spPr/>
        <p:txBody>
          <a:bodyPr/>
          <a:lstStyle/>
          <a:p>
            <a:r>
              <a:rPr lang="en-US" dirty="0" err="1"/>
              <a:t>grandprix</a:t>
            </a:r>
            <a:r>
              <a:rPr lang="en-US" dirty="0"/>
              <a:t> lights</a:t>
            </a:r>
          </a:p>
        </p:txBody>
      </p:sp>
      <p:pic>
        <p:nvPicPr>
          <p:cNvPr id="11266" name="Picture 2" descr="Motorists to be given green traffic lights if they stick to speed limit">
            <a:extLst>
              <a:ext uri="{FF2B5EF4-FFF2-40B4-BE49-F238E27FC236}">
                <a16:creationId xmlns:a16="http://schemas.microsoft.com/office/drawing/2014/main" id="{CDEA43BC-FEA8-3B44-8CB5-34829C061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633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297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Who is this guy?</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076927"/>
            <a:ext cx="9264185" cy="3227619"/>
          </a:xfrm>
        </p:spPr>
        <p:txBody>
          <a:bodyPr>
            <a:noAutofit/>
          </a:bodyPr>
          <a:lstStyle/>
          <a:p>
            <a:pPr algn="ctr"/>
            <a:endParaRPr lang="en-GB" b="1" dirty="0"/>
          </a:p>
          <a:p>
            <a:pPr marL="0" indent="0" algn="ctr">
              <a:buNone/>
            </a:pPr>
            <a:endParaRPr lang="en-US" sz="2400" dirty="0">
              <a:solidFill>
                <a:srgbClr val="000000"/>
              </a:solidFill>
            </a:endParaRPr>
          </a:p>
        </p:txBody>
      </p:sp>
      <p:pic>
        <p:nvPicPr>
          <p:cNvPr id="13316" name="Picture 4" descr="Thinking Face Emoji (U+1F914)">
            <a:extLst>
              <a:ext uri="{FF2B5EF4-FFF2-40B4-BE49-F238E27FC236}">
                <a16:creationId xmlns:a16="http://schemas.microsoft.com/office/drawing/2014/main" id="{BC7D067B-8848-1A41-91B0-590EB9D7C1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0248" y="2936060"/>
            <a:ext cx="3251200" cy="325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0699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DA411-461C-5C44-B5AB-1F95416170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580742-AE7E-EE4A-86CF-A3E21F842B7D}"/>
              </a:ext>
            </a:extLst>
          </p:cNvPr>
          <p:cNvSpPr>
            <a:spLocks noGrp="1"/>
          </p:cNvSpPr>
          <p:nvPr>
            <p:ph idx="1"/>
          </p:nvPr>
        </p:nvSpPr>
        <p:spPr/>
        <p:txBody>
          <a:bodyPr/>
          <a:lstStyle/>
          <a:p>
            <a:endParaRPr lang="en-US"/>
          </a:p>
        </p:txBody>
      </p:sp>
      <p:pic>
        <p:nvPicPr>
          <p:cNvPr id="12290" name="Picture 2" descr="What Questions Should You Ask During the Product Lifecycle? | Machine Design">
            <a:extLst>
              <a:ext uri="{FF2B5EF4-FFF2-40B4-BE49-F238E27FC236}">
                <a16:creationId xmlns:a16="http://schemas.microsoft.com/office/drawing/2014/main" id="{130BD824-43E3-1A47-A07F-146183E7C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21029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2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Resources</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52674" y="797510"/>
            <a:ext cx="5550568" cy="5262979"/>
          </a:xfrm>
          <a:prstGeom prst="rect">
            <a:avLst/>
          </a:prstGeom>
          <a:noFill/>
        </p:spPr>
        <p:txBody>
          <a:bodyPr wrap="square" rtlCol="0">
            <a:spAutoFit/>
          </a:bodyPr>
          <a:lstStyle/>
          <a:p>
            <a:pPr algn="ctr"/>
            <a:r>
              <a:rPr lang="en-US" sz="2400" dirty="0">
                <a:hlinkClick r:id="rId4"/>
              </a:rPr>
              <a:t>Test Double</a:t>
            </a:r>
            <a:r>
              <a:rPr lang="en-US" sz="2400" dirty="0"/>
              <a:t> by Martin Fowler – details the difference between different test doubles</a:t>
            </a:r>
          </a:p>
          <a:p>
            <a:pPr algn="ctr"/>
            <a:endParaRPr lang="en-US" sz="2400" dirty="0"/>
          </a:p>
          <a:p>
            <a:pPr algn="ctr"/>
            <a:r>
              <a:rPr lang="en-US" sz="2400" dirty="0">
                <a:hlinkClick r:id="rId5"/>
              </a:rPr>
              <a:t>Test &amp;&amp; commit || revert</a:t>
            </a:r>
            <a:r>
              <a:rPr lang="en-US" sz="2400" dirty="0"/>
              <a:t> by Kent Beck – Interesting post about a variation on Red, Green, Refactor</a:t>
            </a:r>
          </a:p>
          <a:p>
            <a:pPr algn="ctr"/>
            <a:endParaRPr lang="en-US" sz="2400" dirty="0"/>
          </a:p>
          <a:p>
            <a:pPr algn="ctr"/>
            <a:r>
              <a:rPr lang="en-US" sz="2400" dirty="0">
                <a:hlinkClick r:id="rId6"/>
              </a:rPr>
              <a:t>Test-Driven Development by Example</a:t>
            </a:r>
            <a:r>
              <a:rPr lang="en-US" sz="2400" dirty="0"/>
              <a:t> by Kent Beck </a:t>
            </a:r>
          </a:p>
          <a:p>
            <a:pPr algn="ctr"/>
            <a:endParaRPr lang="en-US" sz="2400" dirty="0"/>
          </a:p>
          <a:p>
            <a:pPr algn="ctr"/>
            <a:r>
              <a:rPr lang="en-US" sz="2400" dirty="0">
                <a:hlinkClick r:id="rId7"/>
              </a:rPr>
              <a:t>RGRC</a:t>
            </a:r>
            <a:r>
              <a:rPr lang="en-US" sz="2400" dirty="0"/>
              <a:t> by Steve Smith – Post on Red, Green, Refactor: Commit often</a:t>
            </a:r>
          </a:p>
          <a:p>
            <a:pPr algn="ctr"/>
            <a:endParaRPr lang="en-US" sz="2400" dirty="0"/>
          </a:p>
          <a:p>
            <a:pPr algn="ctr"/>
            <a:endParaRPr lang="en-US" sz="2400" dirty="0"/>
          </a:p>
        </p:txBody>
      </p:sp>
    </p:spTree>
    <p:extLst>
      <p:ext uri="{BB962C8B-B14F-4D97-AF65-F5344CB8AC3E}">
        <p14:creationId xmlns:p14="http://schemas.microsoft.com/office/powerpoint/2010/main" val="2388016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Resources</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52674" y="797510"/>
            <a:ext cx="5550568" cy="1938992"/>
          </a:xfrm>
          <a:prstGeom prst="rect">
            <a:avLst/>
          </a:prstGeom>
          <a:noFill/>
        </p:spPr>
        <p:txBody>
          <a:bodyPr wrap="square" rtlCol="0">
            <a:spAutoFit/>
          </a:bodyPr>
          <a:lstStyle/>
          <a:p>
            <a:pPr algn="ctr"/>
            <a:r>
              <a:rPr lang="en-US" sz="2400" dirty="0">
                <a:hlinkClick r:id="rId4"/>
              </a:rPr>
              <a:t>Test-Driven Development with Python</a:t>
            </a:r>
            <a:r>
              <a:rPr lang="en-US" sz="2400" dirty="0"/>
              <a:t> by Harry Percival (Available to read online for Free)</a:t>
            </a:r>
          </a:p>
          <a:p>
            <a:pPr algn="ctr"/>
            <a:endParaRPr lang="en-US" sz="2400" dirty="0"/>
          </a:p>
          <a:p>
            <a:pPr algn="ctr"/>
            <a:r>
              <a:rPr lang="en-US" sz="2400" dirty="0">
                <a:hlinkClick r:id="rId5"/>
              </a:rPr>
              <a:t>Prefer Fakes over Mocks</a:t>
            </a:r>
            <a:r>
              <a:rPr lang="en-US" sz="2400" dirty="0"/>
              <a:t> by Alexey Golub</a:t>
            </a:r>
          </a:p>
        </p:txBody>
      </p:sp>
    </p:spTree>
    <p:extLst>
      <p:ext uri="{BB962C8B-B14F-4D97-AF65-F5344CB8AC3E}">
        <p14:creationId xmlns:p14="http://schemas.microsoft.com/office/powerpoint/2010/main" val="3178103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Tests are First Class Citizens too</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429000"/>
            <a:ext cx="4263134" cy="3227619"/>
          </a:xfrm>
        </p:spPr>
        <p:txBody>
          <a:bodyPr>
            <a:noAutofit/>
          </a:bodyPr>
          <a:lstStyle/>
          <a:p>
            <a:pPr marL="0" indent="0" algn="ctr">
              <a:buNone/>
            </a:pPr>
            <a:r>
              <a:rPr lang="en-US" sz="2400" dirty="0">
                <a:solidFill>
                  <a:srgbClr val="000000"/>
                </a:solidFill>
              </a:rPr>
              <a:t>“</a:t>
            </a:r>
            <a:r>
              <a:rPr lang="en-GB" sz="2400" dirty="0">
                <a:solidFill>
                  <a:srgbClr val="000000"/>
                </a:solidFill>
              </a:rPr>
              <a:t>The product owner didn’t ask for tests….why should we treat them with the same respect we give to the production code?”</a:t>
            </a:r>
            <a:endParaRPr lang="en-US" sz="2400" dirty="0">
              <a:solidFill>
                <a:srgbClr val="000000"/>
              </a:solidFill>
            </a:endParaRPr>
          </a:p>
          <a:p>
            <a:pPr marL="0" indent="0" algn="ctr">
              <a:buNone/>
            </a:pPr>
            <a:endParaRPr lang="en-US" sz="2400" dirty="0">
              <a:solidFill>
                <a:srgbClr val="000000"/>
              </a:solidFill>
            </a:endParaRPr>
          </a:p>
        </p:txBody>
      </p:sp>
      <p:pic>
        <p:nvPicPr>
          <p:cNvPr id="5" name="Picture 4" descr="A picture containing chart&#10;&#10;Description automatically generated">
            <a:extLst>
              <a:ext uri="{FF2B5EF4-FFF2-40B4-BE49-F238E27FC236}">
                <a16:creationId xmlns:a16="http://schemas.microsoft.com/office/drawing/2014/main" id="{CD8520CC-914A-F845-9219-CACF6B233AC6}"/>
              </a:ext>
            </a:extLst>
          </p:cNvPr>
          <p:cNvPicPr>
            <a:picLocks noChangeAspect="1"/>
          </p:cNvPicPr>
          <p:nvPr/>
        </p:nvPicPr>
        <p:blipFill>
          <a:blip r:embed="rId4"/>
          <a:stretch>
            <a:fillRect/>
          </a:stretch>
        </p:blipFill>
        <p:spPr>
          <a:xfrm>
            <a:off x="6634800" y="2725200"/>
            <a:ext cx="4644000" cy="3140072"/>
          </a:xfrm>
          <a:prstGeom prst="rect">
            <a:avLst/>
          </a:prstGeom>
        </p:spPr>
      </p:pic>
    </p:spTree>
    <p:extLst>
      <p:ext uri="{BB962C8B-B14F-4D97-AF65-F5344CB8AC3E}">
        <p14:creationId xmlns:p14="http://schemas.microsoft.com/office/powerpoint/2010/main" val="2315386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What Test Automation gives us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076927"/>
            <a:ext cx="9264185" cy="3227619"/>
          </a:xfrm>
        </p:spPr>
        <p:txBody>
          <a:bodyPr>
            <a:noAutofit/>
          </a:bodyPr>
          <a:lstStyle/>
          <a:p>
            <a:pPr algn="ctr"/>
            <a:r>
              <a:rPr lang="en-US" sz="2400" dirty="0">
                <a:solidFill>
                  <a:srgbClr val="000000"/>
                </a:solidFill>
              </a:rPr>
              <a:t>Fast, Reliable, Repeatable</a:t>
            </a:r>
          </a:p>
          <a:p>
            <a:pPr algn="ctr"/>
            <a:endParaRPr lang="en-US" sz="2400" dirty="0">
              <a:solidFill>
                <a:srgbClr val="000000"/>
              </a:solidFill>
            </a:endParaRPr>
          </a:p>
          <a:p>
            <a:pPr algn="ctr"/>
            <a:r>
              <a:rPr lang="en-US" sz="2400" dirty="0">
                <a:solidFill>
                  <a:srgbClr val="000000"/>
                </a:solidFill>
              </a:rPr>
              <a:t>Confidence building</a:t>
            </a:r>
          </a:p>
          <a:p>
            <a:pPr algn="ctr"/>
            <a:endParaRPr lang="en-US" sz="2400" dirty="0">
              <a:solidFill>
                <a:srgbClr val="000000"/>
              </a:solidFill>
            </a:endParaRPr>
          </a:p>
          <a:p>
            <a:pPr algn="ctr"/>
            <a:r>
              <a:rPr lang="en-US" sz="2400" dirty="0">
                <a:solidFill>
                  <a:srgbClr val="000000"/>
                </a:solidFill>
              </a:rPr>
              <a:t>Feedback Loops</a:t>
            </a:r>
          </a:p>
          <a:p>
            <a:pPr marL="0" indent="0" algn="ctr">
              <a:buNone/>
            </a:pPr>
            <a:endParaRPr lang="en-US" sz="2400" dirty="0">
              <a:solidFill>
                <a:srgbClr val="000000"/>
              </a:solidFill>
            </a:endParaRPr>
          </a:p>
        </p:txBody>
      </p:sp>
    </p:spTree>
    <p:extLst>
      <p:ext uri="{BB962C8B-B14F-4D97-AF65-F5344CB8AC3E}">
        <p14:creationId xmlns:p14="http://schemas.microsoft.com/office/powerpoint/2010/main" val="960028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 After vs Test Before vs Test Driven</a:t>
            </a:r>
          </a:p>
        </p:txBody>
      </p:sp>
      <p:pic>
        <p:nvPicPr>
          <p:cNvPr id="14338" name="Picture 2" descr="Stickman Duel.En garde! - YouTube">
            <a:extLst>
              <a:ext uri="{FF2B5EF4-FFF2-40B4-BE49-F238E27FC236}">
                <a16:creationId xmlns:a16="http://schemas.microsoft.com/office/drawing/2014/main" id="{633D6682-C98B-DE4E-A0E7-62EBE3EF75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017" t="18389" r="12045" b="11016"/>
          <a:stretch/>
        </p:blipFill>
        <p:spPr bwMode="auto">
          <a:xfrm>
            <a:off x="3471862" y="2490255"/>
            <a:ext cx="4629150" cy="3227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283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 After</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874294" y="4104065"/>
            <a:ext cx="5151247" cy="2200482"/>
          </a:xfrm>
        </p:spPr>
        <p:txBody>
          <a:bodyPr>
            <a:noAutofit/>
          </a:bodyPr>
          <a:lstStyle/>
          <a:p>
            <a:pPr marL="0" indent="0" algn="ctr">
              <a:buNone/>
            </a:pPr>
            <a:r>
              <a:rPr lang="en-US" sz="2400" dirty="0">
                <a:solidFill>
                  <a:srgbClr val="000000"/>
                </a:solidFill>
              </a:rPr>
              <a:t>“I’m nearly done…</a:t>
            </a:r>
          </a:p>
          <a:p>
            <a:pPr marL="0" indent="0" algn="ctr">
              <a:buNone/>
            </a:pPr>
            <a:r>
              <a:rPr lang="en-US" sz="2400" dirty="0">
                <a:solidFill>
                  <a:srgbClr val="000000"/>
                </a:solidFill>
              </a:rPr>
              <a:t>I just need to write the tests”</a:t>
            </a:r>
          </a:p>
        </p:txBody>
      </p:sp>
      <p:pic>
        <p:nvPicPr>
          <p:cNvPr id="1026" name="Picture 2" descr="The Red Flag - Wikipedia">
            <a:extLst>
              <a:ext uri="{FF2B5EF4-FFF2-40B4-BE49-F238E27FC236}">
                <a16:creationId xmlns:a16="http://schemas.microsoft.com/office/drawing/2014/main" id="{940367E9-579E-5940-819E-8289EEA12A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4800" y="2725200"/>
            <a:ext cx="4644000" cy="2691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046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 After: Problems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92364" y="2868363"/>
            <a:ext cx="5162959" cy="3796206"/>
          </a:xfrm>
        </p:spPr>
        <p:txBody>
          <a:bodyPr>
            <a:noAutofit/>
          </a:bodyPr>
          <a:lstStyle/>
          <a:p>
            <a:pPr algn="ctr"/>
            <a:r>
              <a:rPr lang="en-US" sz="2400" dirty="0">
                <a:solidFill>
                  <a:srgbClr val="000000"/>
                </a:solidFill>
              </a:rPr>
              <a:t>Sensitive to time pressures, and human nature</a:t>
            </a:r>
          </a:p>
          <a:p>
            <a:pPr algn="ctr"/>
            <a:endParaRPr lang="en-US" sz="2400" dirty="0">
              <a:solidFill>
                <a:srgbClr val="000000"/>
              </a:solidFill>
            </a:endParaRPr>
          </a:p>
          <a:p>
            <a:pPr algn="ctr"/>
            <a:r>
              <a:rPr lang="en-US" sz="2400" dirty="0">
                <a:solidFill>
                  <a:srgbClr val="000000"/>
                </a:solidFill>
              </a:rPr>
              <a:t>Working code may need to change to bring it under test</a:t>
            </a:r>
          </a:p>
          <a:p>
            <a:pPr algn="ctr"/>
            <a:endParaRPr lang="en-US" sz="2400" dirty="0">
              <a:solidFill>
                <a:srgbClr val="000000"/>
              </a:solidFill>
            </a:endParaRPr>
          </a:p>
          <a:p>
            <a:pPr algn="ctr"/>
            <a:r>
              <a:rPr lang="en-US" sz="2400" dirty="0">
                <a:solidFill>
                  <a:srgbClr val="000000"/>
                </a:solidFill>
              </a:rPr>
              <a:t>False Positives</a:t>
            </a:r>
          </a:p>
          <a:p>
            <a:pPr algn="ctr"/>
            <a:endParaRPr lang="en-US" sz="2400" dirty="0">
              <a:solidFill>
                <a:srgbClr val="000000"/>
              </a:solidFill>
            </a:endParaRPr>
          </a:p>
        </p:txBody>
      </p:sp>
      <p:pic>
        <p:nvPicPr>
          <p:cNvPr id="3074" name="Picture 2" descr="Coronavirus: Failure of test and trace system to blame for rising cases in  worst-hit areas, Andy Burnham says | UK News | Sky News">
            <a:extLst>
              <a:ext uri="{FF2B5EF4-FFF2-40B4-BE49-F238E27FC236}">
                <a16:creationId xmlns:a16="http://schemas.microsoft.com/office/drawing/2014/main" id="{8460E0B7-CACE-7F43-848B-B565A7D3B3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399" r="28813" b="-5172"/>
          <a:stretch/>
        </p:blipFill>
        <p:spPr bwMode="auto">
          <a:xfrm>
            <a:off x="6634800" y="2725200"/>
            <a:ext cx="4644000" cy="3330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4003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20365</TotalTime>
  <Words>8461</Words>
  <Application>Microsoft Macintosh PowerPoint</Application>
  <PresentationFormat>Widescreen</PresentationFormat>
  <Paragraphs>763</Paragraphs>
  <Slides>42</Slides>
  <Notes>42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Embedding Test Driven Development</vt:lpstr>
      <vt:lpstr>What we will cover</vt:lpstr>
      <vt:lpstr>Out of scope … for now!</vt:lpstr>
      <vt:lpstr>Who is this guy?</vt:lpstr>
      <vt:lpstr>Tests are First Class Citizens too</vt:lpstr>
      <vt:lpstr>What Test Automation gives us</vt:lpstr>
      <vt:lpstr>Test After vs Test Before vs Test Driven</vt:lpstr>
      <vt:lpstr>Test After</vt:lpstr>
      <vt:lpstr>Test After: Problems</vt:lpstr>
      <vt:lpstr>Test First to the rescue</vt:lpstr>
      <vt:lpstr>Test First vs Test Driven</vt:lpstr>
      <vt:lpstr>Context: BMI Calculator</vt:lpstr>
      <vt:lpstr>1st Demo – Live coding!</vt:lpstr>
      <vt:lpstr>Demo Review</vt:lpstr>
      <vt:lpstr>Demo Review: Potentially new concepts</vt:lpstr>
      <vt:lpstr>Test Driven &gt; Test First</vt:lpstr>
      <vt:lpstr>How?</vt:lpstr>
      <vt:lpstr>Hard to Test Code</vt:lpstr>
      <vt:lpstr>Introducing (maybe) S.O.L.I.D Principles</vt:lpstr>
      <vt:lpstr>Single Responsibility</vt:lpstr>
      <vt:lpstr>Dependency Inversion</vt:lpstr>
      <vt:lpstr>Dependency Inversion</vt:lpstr>
      <vt:lpstr>Dependency Inversion</vt:lpstr>
      <vt:lpstr>Test First Vs Test Driven</vt:lpstr>
      <vt:lpstr>Demo Review: Potentially new concepts</vt:lpstr>
      <vt:lpstr>Red, Green, Refactor</vt:lpstr>
      <vt:lpstr>Red, Green, Refactor</vt:lpstr>
      <vt:lpstr>Red, Green, Commit, Refactor, Commit</vt:lpstr>
      <vt:lpstr>Demo Review: Potentially new concepts</vt:lpstr>
      <vt:lpstr>Productivity Tools</vt:lpstr>
      <vt:lpstr>Demo Review: Potentially new concepts</vt:lpstr>
      <vt:lpstr>Feedback Loops</vt:lpstr>
      <vt:lpstr>Things to remember</vt:lpstr>
      <vt:lpstr>PowerPoint Presentation</vt:lpstr>
      <vt:lpstr>PowerPoint Presentation</vt:lpstr>
      <vt:lpstr>Customer Data Schema</vt:lpstr>
      <vt:lpstr>Output: 2 Report Formats</vt:lpstr>
      <vt:lpstr>Git Repo</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Property Based Testing</dc:title>
  <dc:creator>David Cook</dc:creator>
  <cp:lastModifiedBy>David Cook</cp:lastModifiedBy>
  <cp:revision>960</cp:revision>
  <dcterms:created xsi:type="dcterms:W3CDTF">2020-05-29T18:39:26Z</dcterms:created>
  <dcterms:modified xsi:type="dcterms:W3CDTF">2020-11-17T13:05:42Z</dcterms:modified>
</cp:coreProperties>
</file>